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70" r:id="rId16"/>
    <p:sldId id="276" r:id="rId17"/>
    <p:sldId id="271" r:id="rId18"/>
    <p:sldId id="272" r:id="rId19"/>
    <p:sldId id="273" r:id="rId20"/>
    <p:sldId id="274" r:id="rId21"/>
    <p:sldId id="281" r:id="rId22"/>
    <p:sldId id="280" r:id="rId23"/>
    <p:sldId id="282" r:id="rId24"/>
    <p:sldId id="283" r:id="rId25"/>
    <p:sldId id="284" r:id="rId26"/>
    <p:sldId id="285" r:id="rId27"/>
    <p:sldId id="267" r:id="rId28"/>
    <p:sldId id="268" r:id="rId29"/>
    <p:sldId id="26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52" autoAdjust="0"/>
    <p:restoredTop sz="94660"/>
  </p:normalViewPr>
  <p:slideViewPr>
    <p:cSldViewPr snapToGrid="0">
      <p:cViewPr varScale="1">
        <p:scale>
          <a:sx n="88" d="100"/>
          <a:sy n="88" d="100"/>
        </p:scale>
        <p:origin x="68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de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61689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3/17/2020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915875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3/17/2020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588090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115494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de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586B75A-687E-405C-8A0B-8D00578BA2C3}" type="datetimeFigureOut">
              <a:rPr lang="en-US" smtClean="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797677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3/17/2020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412310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3/17/2020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58222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de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3/17/2020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842036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3495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de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3/17/2020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055662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de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3/17/2020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20712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3/17/2020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06698126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43981" y="2120629"/>
            <a:ext cx="9027268" cy="1304674"/>
          </a:xfrm>
        </p:spPr>
        <p:txBody>
          <a:bodyPr>
            <a:normAutofit/>
          </a:bodyPr>
          <a:lstStyle/>
          <a:p>
            <a:r>
              <a:rPr lang="nl-NL" sz="6600" b="1" dirty="0">
                <a:effectLst>
                  <a:outerShdw blurRad="38100" dist="38100" dir="2700000" algn="tl">
                    <a:srgbClr val="000000">
                      <a:alpha val="43137"/>
                    </a:srgbClr>
                  </a:outerShdw>
                </a:effectLst>
              </a:rPr>
              <a:t>Persoonlijke effectiviteit</a:t>
            </a:r>
          </a:p>
        </p:txBody>
      </p:sp>
      <p:sp>
        <p:nvSpPr>
          <p:cNvPr id="3" name="Ondertitel 2"/>
          <p:cNvSpPr>
            <a:spLocks noGrp="1"/>
          </p:cNvSpPr>
          <p:nvPr>
            <p:ph type="subTitle" idx="1"/>
          </p:nvPr>
        </p:nvSpPr>
        <p:spPr>
          <a:xfrm>
            <a:off x="243981" y="3425303"/>
            <a:ext cx="7315200" cy="914400"/>
          </a:xfrm>
        </p:spPr>
        <p:txBody>
          <a:bodyPr>
            <a:normAutofit/>
          </a:bodyPr>
          <a:lstStyle/>
          <a:p>
            <a:r>
              <a:rPr lang="nl-NL" sz="3600" dirty="0"/>
              <a:t>Hoofdstuk 8.1</a:t>
            </a:r>
          </a:p>
        </p:txBody>
      </p:sp>
    </p:spTree>
    <p:extLst>
      <p:ext uri="{BB962C8B-B14F-4D97-AF65-F5344CB8AC3E}">
        <p14:creationId xmlns:p14="http://schemas.microsoft.com/office/powerpoint/2010/main" val="1765674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30557" y="554477"/>
            <a:ext cx="7296912" cy="1187942"/>
          </a:xfrm>
        </p:spPr>
        <p:txBody>
          <a:bodyPr>
            <a:normAutofit/>
          </a:bodyPr>
          <a:lstStyle/>
          <a:p>
            <a:r>
              <a:rPr lang="nl-NL" sz="7200" b="1" dirty="0">
                <a:effectLst>
                  <a:outerShdw blurRad="38100" dist="38100" dir="2700000" algn="tl">
                    <a:srgbClr val="000000">
                      <a:alpha val="43137"/>
                    </a:srgbClr>
                  </a:outerShdw>
                </a:effectLst>
              </a:rPr>
              <a:t>Basis voor:</a:t>
            </a:r>
          </a:p>
        </p:txBody>
      </p:sp>
      <p:sp>
        <p:nvSpPr>
          <p:cNvPr id="3" name="Tijdelijke aanduiding voor tekst 2"/>
          <p:cNvSpPr>
            <a:spLocks noGrp="1"/>
          </p:cNvSpPr>
          <p:nvPr>
            <p:ph type="body" idx="1"/>
          </p:nvPr>
        </p:nvSpPr>
        <p:spPr>
          <a:xfrm>
            <a:off x="3852153" y="1742419"/>
            <a:ext cx="7548664" cy="4288730"/>
          </a:xfrm>
        </p:spPr>
        <p:txBody>
          <a:bodyPr>
            <a:normAutofit/>
          </a:bodyPr>
          <a:lstStyle/>
          <a:p>
            <a:pPr marL="342900" indent="-342900">
              <a:buFont typeface="Arial" panose="020B0604020202020204" pitchFamily="34" charset="0"/>
              <a:buChar char="•"/>
            </a:pPr>
            <a:r>
              <a:rPr lang="nl-NL" sz="3200" dirty="0"/>
              <a:t>Persoonlijke groei en ontwikkeling</a:t>
            </a:r>
          </a:p>
          <a:p>
            <a:pPr marL="342900" indent="-342900">
              <a:buFont typeface="Arial" panose="020B0604020202020204" pitchFamily="34" charset="0"/>
              <a:buChar char="•"/>
            </a:pPr>
            <a:r>
              <a:rPr lang="nl-NL" sz="3200" dirty="0"/>
              <a:t>Accepteert wie je bent</a:t>
            </a:r>
          </a:p>
          <a:p>
            <a:pPr marL="342900" indent="-342900">
              <a:buFont typeface="Arial" panose="020B0604020202020204" pitchFamily="34" charset="0"/>
              <a:buChar char="•"/>
            </a:pPr>
            <a:r>
              <a:rPr lang="nl-NL" sz="3200" dirty="0"/>
              <a:t>Competenties en talenten die je hebt inzetten</a:t>
            </a:r>
          </a:p>
          <a:p>
            <a:pPr marL="342900" indent="-342900">
              <a:buFont typeface="Arial" panose="020B0604020202020204" pitchFamily="34" charset="0"/>
              <a:buChar char="•"/>
            </a:pPr>
            <a:r>
              <a:rPr lang="nl-NL" sz="3200" dirty="0"/>
              <a:t>Je handelt met meer kracht en met meer overtuiging</a:t>
            </a:r>
          </a:p>
          <a:p>
            <a:pPr marL="342900" indent="-342900">
              <a:buFont typeface="Arial" panose="020B0604020202020204" pitchFamily="34" charset="0"/>
              <a:buChar char="•"/>
            </a:pPr>
            <a:r>
              <a:rPr lang="nl-NL" sz="3200" dirty="0"/>
              <a:t>Helpt om belemmeringen te overwinnen</a:t>
            </a:r>
          </a:p>
        </p:txBody>
      </p:sp>
    </p:spTree>
    <p:extLst>
      <p:ext uri="{BB962C8B-B14F-4D97-AF65-F5344CB8AC3E}">
        <p14:creationId xmlns:p14="http://schemas.microsoft.com/office/powerpoint/2010/main" val="407950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35382" y="703628"/>
            <a:ext cx="7296912" cy="1210905"/>
          </a:xfrm>
          <a:effectLst>
            <a:outerShdw blurRad="50800" dist="38100" dir="5400000" algn="t" rotWithShape="0">
              <a:prstClr val="black">
                <a:alpha val="40000"/>
              </a:prstClr>
            </a:outerShdw>
          </a:effectLst>
        </p:spPr>
        <p:txBody>
          <a:bodyPr>
            <a:normAutofit/>
          </a:bodyPr>
          <a:lstStyle/>
          <a:p>
            <a:r>
              <a:rPr lang="nl-NL" sz="7200" b="1" dirty="0"/>
              <a:t>Opdracht</a:t>
            </a:r>
          </a:p>
        </p:txBody>
      </p:sp>
      <p:sp>
        <p:nvSpPr>
          <p:cNvPr id="3" name="Tijdelijke aanduiding voor tekst 2"/>
          <p:cNvSpPr>
            <a:spLocks noGrp="1"/>
          </p:cNvSpPr>
          <p:nvPr>
            <p:ph type="body" idx="1"/>
          </p:nvPr>
        </p:nvSpPr>
        <p:spPr>
          <a:xfrm>
            <a:off x="3766278" y="2259426"/>
            <a:ext cx="7435121" cy="4287187"/>
          </a:xfrm>
        </p:spPr>
        <p:txBody>
          <a:bodyPr/>
          <a:lstStyle/>
          <a:p>
            <a:pPr marL="457200" indent="-457200">
              <a:buFont typeface="Arial" panose="020B0604020202020204" pitchFamily="34" charset="0"/>
              <a:buChar char="•"/>
            </a:pPr>
            <a:r>
              <a:rPr lang="nl-NL" sz="2800" dirty="0"/>
              <a:t>Maak opdracht 1: ‘ bespreek stellingen over persoonlijke effectiviteit’ op bladzijde 211 uit het oefeningenboek</a:t>
            </a:r>
          </a:p>
          <a:p>
            <a:pPr marL="457200" indent="-457200">
              <a:buFont typeface="Arial" panose="020B0604020202020204" pitchFamily="34" charset="0"/>
              <a:buChar char="•"/>
            </a:pPr>
            <a:r>
              <a:rPr lang="nl-NL" sz="2800" dirty="0"/>
              <a:t>Maak opdracht 2: ‘Omschrijf hoe jij jezelf ziet’ op bladzijde 212 uit het oefeningenboek</a:t>
            </a:r>
          </a:p>
          <a:p>
            <a:pPr marL="457200" indent="-457200">
              <a:buFont typeface="Arial" panose="020B0604020202020204" pitchFamily="34" charset="0"/>
              <a:buChar char="•"/>
            </a:pPr>
            <a:endParaRPr lang="nl-NL" sz="2800" dirty="0"/>
          </a:p>
          <a:p>
            <a:pPr marL="457200" indent="-457200">
              <a:buFont typeface="Arial" panose="020B0604020202020204" pitchFamily="34" charset="0"/>
              <a:buChar char="•"/>
            </a:pPr>
            <a:r>
              <a:rPr lang="nl-NL" sz="2800" dirty="0"/>
              <a:t>Bespreek de opdracht klassikaal</a:t>
            </a:r>
          </a:p>
          <a:p>
            <a:endParaRPr lang="nl-NL" dirty="0"/>
          </a:p>
        </p:txBody>
      </p:sp>
      <p:pic>
        <p:nvPicPr>
          <p:cNvPr id="5" name="Afbeelding 4">
            <a:extLst>
              <a:ext uri="{FF2B5EF4-FFF2-40B4-BE49-F238E27FC236}">
                <a16:creationId xmlns:a16="http://schemas.microsoft.com/office/drawing/2014/main" id="{A1DDDE38-0AE3-0845-94EF-3FF028B5BACF}"/>
              </a:ext>
            </a:extLst>
          </p:cNvPr>
          <p:cNvPicPr>
            <a:picLocks noChangeAspect="1"/>
          </p:cNvPicPr>
          <p:nvPr/>
        </p:nvPicPr>
        <p:blipFill rotWithShape="1">
          <a:blip r:embed="rId2"/>
          <a:srcRect l="2639" r="1"/>
          <a:stretch/>
        </p:blipFill>
        <p:spPr>
          <a:xfrm>
            <a:off x="554182" y="1768948"/>
            <a:ext cx="2378038" cy="3422073"/>
          </a:xfrm>
          <a:prstGeom prst="rect">
            <a:avLst/>
          </a:prstGeom>
        </p:spPr>
      </p:pic>
    </p:spTree>
    <p:extLst>
      <p:ext uri="{BB962C8B-B14F-4D97-AF65-F5344CB8AC3E}">
        <p14:creationId xmlns:p14="http://schemas.microsoft.com/office/powerpoint/2010/main" val="428347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BA253-0A73-284D-800E-8B9C458D20A3}"/>
              </a:ext>
            </a:extLst>
          </p:cNvPr>
          <p:cNvSpPr>
            <a:spLocks noGrp="1"/>
          </p:cNvSpPr>
          <p:nvPr>
            <p:ph type="title"/>
          </p:nvPr>
        </p:nvSpPr>
        <p:spPr>
          <a:xfrm>
            <a:off x="3886200" y="512617"/>
            <a:ext cx="7296912" cy="1117785"/>
          </a:xfrm>
          <a:effectLst>
            <a:outerShdw blurRad="50800" dist="38100" dir="5400000" algn="t" rotWithShape="0">
              <a:prstClr val="black">
                <a:alpha val="40000"/>
              </a:prstClr>
            </a:outerShdw>
          </a:effectLst>
        </p:spPr>
        <p:txBody>
          <a:bodyPr>
            <a:normAutofit/>
          </a:bodyPr>
          <a:lstStyle/>
          <a:p>
            <a:r>
              <a:rPr lang="nl-NL" sz="7200" b="1" dirty="0"/>
              <a:t>Reflecteren</a:t>
            </a:r>
          </a:p>
        </p:txBody>
      </p:sp>
      <p:sp>
        <p:nvSpPr>
          <p:cNvPr id="3" name="Tijdelijke aanduiding voor tekst 2">
            <a:extLst>
              <a:ext uri="{FF2B5EF4-FFF2-40B4-BE49-F238E27FC236}">
                <a16:creationId xmlns:a16="http://schemas.microsoft.com/office/drawing/2014/main" id="{59FEB902-AADE-5A4B-982A-8E4E7B580E02}"/>
              </a:ext>
            </a:extLst>
          </p:cNvPr>
          <p:cNvSpPr>
            <a:spLocks noGrp="1"/>
          </p:cNvSpPr>
          <p:nvPr>
            <p:ph type="body" idx="1"/>
          </p:nvPr>
        </p:nvSpPr>
        <p:spPr>
          <a:xfrm>
            <a:off x="3886200" y="1630402"/>
            <a:ext cx="7959436" cy="5047489"/>
          </a:xfrm>
        </p:spPr>
        <p:txBody>
          <a:bodyPr>
            <a:normAutofit lnSpcReduction="10000"/>
          </a:bodyPr>
          <a:lstStyle/>
          <a:p>
            <a:r>
              <a:rPr lang="nl-NL" sz="2800" b="1" u="sng" dirty="0"/>
              <a:t>Reflecteren: </a:t>
            </a:r>
          </a:p>
          <a:p>
            <a:pPr marL="342900" indent="-342900">
              <a:buFont typeface="Arial" panose="020B0604020202020204" pitchFamily="34" charset="0"/>
              <a:buChar char="•"/>
            </a:pPr>
            <a:r>
              <a:rPr lang="nl-NL" sz="2800" dirty="0"/>
              <a:t>Terugkijken op een ervaring of een activiteit en daarover nadenken</a:t>
            </a:r>
          </a:p>
          <a:p>
            <a:pPr marL="342900" indent="-342900">
              <a:buFont typeface="Arial" panose="020B0604020202020204" pitchFamily="34" charset="0"/>
              <a:buChar char="•"/>
            </a:pPr>
            <a:r>
              <a:rPr lang="nl-NL" sz="2800" dirty="0"/>
              <a:t>Bewust worden van eigen handelen</a:t>
            </a:r>
          </a:p>
          <a:p>
            <a:pPr marL="342900" indent="-342900">
              <a:buFont typeface="Arial" panose="020B0604020202020204" pitchFamily="34" charset="0"/>
              <a:buChar char="•"/>
            </a:pPr>
            <a:endParaRPr lang="nl-NL" sz="2800" dirty="0"/>
          </a:p>
          <a:p>
            <a:r>
              <a:rPr lang="nl-NL" sz="2800" b="1" u="sng" dirty="0"/>
              <a:t>Doel:</a:t>
            </a:r>
          </a:p>
          <a:p>
            <a:pPr marL="342900" indent="-342900">
              <a:buFont typeface="Arial" panose="020B0604020202020204" pitchFamily="34" charset="0"/>
              <a:buChar char="•"/>
            </a:pPr>
            <a:r>
              <a:rPr lang="nl-NL" sz="2800" dirty="0"/>
              <a:t>Je zelfkennis vergroten</a:t>
            </a:r>
          </a:p>
          <a:p>
            <a:pPr marL="342900" indent="-342900">
              <a:buFont typeface="Arial" panose="020B0604020202020204" pitchFamily="34" charset="0"/>
              <a:buChar char="•"/>
            </a:pPr>
            <a:r>
              <a:rPr lang="nl-NL" sz="2800" dirty="0"/>
              <a:t>Je persoonlijke effectiviteit vergroten</a:t>
            </a:r>
          </a:p>
          <a:p>
            <a:pPr marL="342900" indent="-342900">
              <a:buFont typeface="Arial" panose="020B0604020202020204" pitchFamily="34" charset="0"/>
              <a:buChar char="•"/>
            </a:pPr>
            <a:r>
              <a:rPr lang="nl-NL" sz="2800" dirty="0"/>
              <a:t>Je handelen verbeteren</a:t>
            </a:r>
          </a:p>
          <a:p>
            <a:pPr marL="342900" indent="-342900">
              <a:buFont typeface="Arial" panose="020B0604020202020204" pitchFamily="34" charset="0"/>
              <a:buChar char="•"/>
            </a:pPr>
            <a:r>
              <a:rPr lang="nl-NL" sz="2800" dirty="0"/>
              <a:t>Groeien in je vakgebied</a:t>
            </a:r>
            <a:endParaRPr lang="nl-NL" sz="2400" dirty="0"/>
          </a:p>
        </p:txBody>
      </p:sp>
    </p:spTree>
    <p:extLst>
      <p:ext uri="{BB962C8B-B14F-4D97-AF65-F5344CB8AC3E}">
        <p14:creationId xmlns:p14="http://schemas.microsoft.com/office/powerpoint/2010/main" val="249812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576666-F366-D241-BAB0-25D494FE7F9F}"/>
              </a:ext>
            </a:extLst>
          </p:cNvPr>
          <p:cNvSpPr>
            <a:spLocks noGrp="1"/>
          </p:cNvSpPr>
          <p:nvPr>
            <p:ph type="title"/>
          </p:nvPr>
        </p:nvSpPr>
        <p:spPr>
          <a:xfrm>
            <a:off x="3886200" y="1302328"/>
            <a:ext cx="7296912" cy="1256330"/>
          </a:xfrm>
          <a:effectLst>
            <a:outerShdw blurRad="50800" dist="38100" dir="5400000" algn="t" rotWithShape="0">
              <a:prstClr val="black">
                <a:alpha val="40000"/>
              </a:prstClr>
            </a:outerShdw>
          </a:effectLst>
        </p:spPr>
        <p:txBody>
          <a:bodyPr>
            <a:normAutofit/>
          </a:bodyPr>
          <a:lstStyle/>
          <a:p>
            <a:r>
              <a:rPr lang="nl-NL" sz="7200" b="1" dirty="0"/>
              <a:t>Opdracht</a:t>
            </a:r>
          </a:p>
        </p:txBody>
      </p:sp>
      <p:sp>
        <p:nvSpPr>
          <p:cNvPr id="3" name="Tijdelijke aanduiding voor tekst 2">
            <a:extLst>
              <a:ext uri="{FF2B5EF4-FFF2-40B4-BE49-F238E27FC236}">
                <a16:creationId xmlns:a16="http://schemas.microsoft.com/office/drawing/2014/main" id="{E6128F5C-6CC5-5B4B-9AF1-3444FB1651DF}"/>
              </a:ext>
            </a:extLst>
          </p:cNvPr>
          <p:cNvSpPr>
            <a:spLocks noGrp="1"/>
          </p:cNvSpPr>
          <p:nvPr>
            <p:ph type="body" idx="1"/>
          </p:nvPr>
        </p:nvSpPr>
        <p:spPr>
          <a:xfrm>
            <a:off x="3867912" y="2784764"/>
            <a:ext cx="7315200" cy="3494948"/>
          </a:xfrm>
        </p:spPr>
        <p:txBody>
          <a:bodyPr>
            <a:normAutofit/>
          </a:bodyPr>
          <a:lstStyle/>
          <a:p>
            <a:pPr marL="342900" indent="-342900">
              <a:buFont typeface="Arial" panose="020B0604020202020204" pitchFamily="34" charset="0"/>
              <a:buChar char="•"/>
            </a:pPr>
            <a:r>
              <a:rPr lang="nl-NL" sz="2800" dirty="0"/>
              <a:t>Maak opdracht 4 ‘Reflecteer op je gedrag tijdens een activiteit’ op bladzijde 218 uit je oefeningenboek</a:t>
            </a:r>
          </a:p>
          <a:p>
            <a:pPr marL="342900" indent="-342900">
              <a:buFont typeface="Arial" panose="020B0604020202020204" pitchFamily="34" charset="0"/>
              <a:buChar char="•"/>
            </a:pPr>
            <a:r>
              <a:rPr lang="nl-NL" sz="2800" dirty="0"/>
              <a:t>Bespreek de opdracht klassikaal</a:t>
            </a:r>
          </a:p>
        </p:txBody>
      </p:sp>
      <p:pic>
        <p:nvPicPr>
          <p:cNvPr id="4" name="Afbeelding 3">
            <a:extLst>
              <a:ext uri="{FF2B5EF4-FFF2-40B4-BE49-F238E27FC236}">
                <a16:creationId xmlns:a16="http://schemas.microsoft.com/office/drawing/2014/main" id="{E64DE043-E21C-F444-9B0C-E9AAA639DC5B}"/>
              </a:ext>
            </a:extLst>
          </p:cNvPr>
          <p:cNvPicPr>
            <a:picLocks noChangeAspect="1"/>
          </p:cNvPicPr>
          <p:nvPr/>
        </p:nvPicPr>
        <p:blipFill rotWithShape="1">
          <a:blip r:embed="rId2"/>
          <a:srcRect l="3217"/>
          <a:stretch/>
        </p:blipFill>
        <p:spPr>
          <a:xfrm>
            <a:off x="415637" y="1717964"/>
            <a:ext cx="2356865" cy="3411820"/>
          </a:xfrm>
          <a:prstGeom prst="rect">
            <a:avLst/>
          </a:prstGeom>
        </p:spPr>
      </p:pic>
    </p:spTree>
    <p:extLst>
      <p:ext uri="{BB962C8B-B14F-4D97-AF65-F5344CB8AC3E}">
        <p14:creationId xmlns:p14="http://schemas.microsoft.com/office/powerpoint/2010/main" val="2822124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44C82-470E-594F-89BC-3ED417071B4D}"/>
              </a:ext>
            </a:extLst>
          </p:cNvPr>
          <p:cNvSpPr>
            <a:spLocks noGrp="1"/>
          </p:cNvSpPr>
          <p:nvPr>
            <p:ph type="title"/>
          </p:nvPr>
        </p:nvSpPr>
        <p:spPr>
          <a:xfrm>
            <a:off x="3886200" y="609600"/>
            <a:ext cx="7890164" cy="1090076"/>
          </a:xfrm>
          <a:effectLst>
            <a:outerShdw blurRad="50800" dist="38100" dir="5400000" algn="t" rotWithShape="0">
              <a:prstClr val="black">
                <a:alpha val="40000"/>
              </a:prstClr>
            </a:outerShdw>
          </a:effectLst>
        </p:spPr>
        <p:txBody>
          <a:bodyPr>
            <a:normAutofit/>
          </a:bodyPr>
          <a:lstStyle/>
          <a:p>
            <a:r>
              <a:rPr lang="nl-NL" sz="7200" b="1" dirty="0"/>
              <a:t>Reflectiemethoden</a:t>
            </a:r>
          </a:p>
        </p:txBody>
      </p:sp>
      <p:sp>
        <p:nvSpPr>
          <p:cNvPr id="3" name="Tijdelijke aanduiding voor tekst 2">
            <a:extLst>
              <a:ext uri="{FF2B5EF4-FFF2-40B4-BE49-F238E27FC236}">
                <a16:creationId xmlns:a16="http://schemas.microsoft.com/office/drawing/2014/main" id="{DE8CA90A-428F-5142-8C85-CBFF29B9CC59}"/>
              </a:ext>
            </a:extLst>
          </p:cNvPr>
          <p:cNvSpPr>
            <a:spLocks noGrp="1"/>
          </p:cNvSpPr>
          <p:nvPr>
            <p:ph type="body" idx="1"/>
          </p:nvPr>
        </p:nvSpPr>
        <p:spPr>
          <a:xfrm>
            <a:off x="3886200" y="2197199"/>
            <a:ext cx="7782791" cy="3694176"/>
          </a:xfrm>
        </p:spPr>
        <p:txBody>
          <a:bodyPr>
            <a:normAutofit/>
          </a:bodyPr>
          <a:lstStyle/>
          <a:p>
            <a:pPr marL="342900" indent="-342900">
              <a:buFont typeface="Arial" panose="020B0604020202020204" pitchFamily="34" charset="0"/>
              <a:buChar char="•"/>
            </a:pPr>
            <a:r>
              <a:rPr lang="nl-NL" sz="3200" b="1" dirty="0"/>
              <a:t>ABCD-reflectiemodel:</a:t>
            </a:r>
            <a:r>
              <a:rPr lang="nl-NL" sz="3200" dirty="0"/>
              <a:t> een beschrijvende methode, leermoment staat centraal, iets is niet goed of fout.</a:t>
            </a:r>
          </a:p>
          <a:p>
            <a:pPr marL="342900" indent="-342900">
              <a:buFont typeface="Arial" panose="020B0604020202020204" pitchFamily="34" charset="0"/>
              <a:buChar char="•"/>
            </a:pPr>
            <a:endParaRPr lang="nl-NL" sz="3200" dirty="0"/>
          </a:p>
          <a:p>
            <a:pPr marL="342900" indent="-342900">
              <a:buFont typeface="Arial" panose="020B0604020202020204" pitchFamily="34" charset="0"/>
              <a:buChar char="•"/>
            </a:pPr>
            <a:r>
              <a:rPr lang="nl-NL" sz="3200" b="1" dirty="0"/>
              <a:t>STARRT:</a:t>
            </a:r>
            <a:r>
              <a:rPr lang="nl-NL" sz="3200" dirty="0"/>
              <a:t> een bepaalde situatie staat centraal en bestaat uit 6 stappen</a:t>
            </a:r>
          </a:p>
        </p:txBody>
      </p:sp>
      <p:pic>
        <p:nvPicPr>
          <p:cNvPr id="4" name="Afbeelding 3">
            <a:extLst>
              <a:ext uri="{FF2B5EF4-FFF2-40B4-BE49-F238E27FC236}">
                <a16:creationId xmlns:a16="http://schemas.microsoft.com/office/drawing/2014/main" id="{71FD9966-8232-914C-8EB3-1D6B4042F197}"/>
              </a:ext>
            </a:extLst>
          </p:cNvPr>
          <p:cNvPicPr>
            <a:picLocks noChangeAspect="1"/>
          </p:cNvPicPr>
          <p:nvPr/>
        </p:nvPicPr>
        <p:blipFill>
          <a:blip r:embed="rId2"/>
          <a:stretch>
            <a:fillRect/>
          </a:stretch>
        </p:blipFill>
        <p:spPr>
          <a:xfrm>
            <a:off x="139700" y="2197199"/>
            <a:ext cx="3171536" cy="2039983"/>
          </a:xfrm>
          <a:prstGeom prst="rect">
            <a:avLst/>
          </a:prstGeom>
        </p:spPr>
      </p:pic>
    </p:spTree>
    <p:extLst>
      <p:ext uri="{BB962C8B-B14F-4D97-AF65-F5344CB8AC3E}">
        <p14:creationId xmlns:p14="http://schemas.microsoft.com/office/powerpoint/2010/main" val="13157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68576B-7548-1A46-ADB3-C5057F9C14F5}"/>
              </a:ext>
            </a:extLst>
          </p:cNvPr>
          <p:cNvSpPr>
            <a:spLocks noGrp="1"/>
          </p:cNvSpPr>
          <p:nvPr>
            <p:ph type="title"/>
          </p:nvPr>
        </p:nvSpPr>
        <p:spPr>
          <a:xfrm>
            <a:off x="3705727" y="955962"/>
            <a:ext cx="7897090" cy="1173203"/>
          </a:xfrm>
          <a:effectLst>
            <a:outerShdw blurRad="50800" dist="38100" dir="5400000" algn="t" rotWithShape="0">
              <a:prstClr val="black">
                <a:alpha val="40000"/>
              </a:prstClr>
            </a:outerShdw>
          </a:effectLst>
        </p:spPr>
        <p:txBody>
          <a:bodyPr>
            <a:normAutofit fontScale="90000"/>
          </a:bodyPr>
          <a:lstStyle/>
          <a:p>
            <a:r>
              <a:rPr lang="nl-NL" sz="6600" b="1" dirty="0"/>
              <a:t>    ABCD-reflectiemodel</a:t>
            </a:r>
          </a:p>
        </p:txBody>
      </p:sp>
      <p:pic>
        <p:nvPicPr>
          <p:cNvPr id="5" name="Afbeelding 4">
            <a:extLst>
              <a:ext uri="{FF2B5EF4-FFF2-40B4-BE49-F238E27FC236}">
                <a16:creationId xmlns:a16="http://schemas.microsoft.com/office/drawing/2014/main" id="{903A2154-D6DE-114C-A8E5-A876C3AE9549}"/>
              </a:ext>
            </a:extLst>
          </p:cNvPr>
          <p:cNvPicPr>
            <a:picLocks noChangeAspect="1"/>
          </p:cNvPicPr>
          <p:nvPr/>
        </p:nvPicPr>
        <p:blipFill rotWithShape="1">
          <a:blip r:embed="rId2"/>
          <a:srcRect l="18308" t="32525" r="23233" b="28687"/>
          <a:stretch/>
        </p:blipFill>
        <p:spPr>
          <a:xfrm>
            <a:off x="3705727" y="2396836"/>
            <a:ext cx="7984910" cy="3311237"/>
          </a:xfrm>
          <a:prstGeom prst="rect">
            <a:avLst/>
          </a:prstGeom>
        </p:spPr>
      </p:pic>
    </p:spTree>
    <p:extLst>
      <p:ext uri="{BB962C8B-B14F-4D97-AF65-F5344CB8AC3E}">
        <p14:creationId xmlns:p14="http://schemas.microsoft.com/office/powerpoint/2010/main" val="1916025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E20EF-AD27-0C4F-9E45-A27D7301B34A}"/>
              </a:ext>
            </a:extLst>
          </p:cNvPr>
          <p:cNvSpPr>
            <a:spLocks noGrp="1"/>
          </p:cNvSpPr>
          <p:nvPr>
            <p:ph type="title"/>
          </p:nvPr>
        </p:nvSpPr>
        <p:spPr>
          <a:xfrm>
            <a:off x="3904488" y="845126"/>
            <a:ext cx="7296912" cy="1214767"/>
          </a:xfrm>
          <a:effectLst>
            <a:outerShdw blurRad="50800" dist="38100" dir="5400000" algn="t" rotWithShape="0">
              <a:prstClr val="black">
                <a:alpha val="40000"/>
              </a:prstClr>
            </a:outerShdw>
          </a:effectLst>
        </p:spPr>
        <p:txBody>
          <a:bodyPr>
            <a:normAutofit/>
          </a:bodyPr>
          <a:lstStyle/>
          <a:p>
            <a:r>
              <a:rPr lang="nl-NL" sz="7200" b="1" dirty="0"/>
              <a:t>Opdracht</a:t>
            </a:r>
          </a:p>
        </p:txBody>
      </p:sp>
      <p:sp>
        <p:nvSpPr>
          <p:cNvPr id="3" name="Tijdelijke aanduiding voor tekst 2">
            <a:extLst>
              <a:ext uri="{FF2B5EF4-FFF2-40B4-BE49-F238E27FC236}">
                <a16:creationId xmlns:a16="http://schemas.microsoft.com/office/drawing/2014/main" id="{84A8B7BA-8562-B84C-AE78-49139A13C3E9}"/>
              </a:ext>
            </a:extLst>
          </p:cNvPr>
          <p:cNvSpPr>
            <a:spLocks noGrp="1"/>
          </p:cNvSpPr>
          <p:nvPr>
            <p:ph type="body" idx="1"/>
          </p:nvPr>
        </p:nvSpPr>
        <p:spPr>
          <a:xfrm>
            <a:off x="3904488" y="2618509"/>
            <a:ext cx="7296912" cy="2286000"/>
          </a:xfrm>
        </p:spPr>
        <p:txBody>
          <a:bodyPr>
            <a:normAutofit/>
          </a:bodyPr>
          <a:lstStyle/>
          <a:p>
            <a:pPr marL="342900" indent="-342900">
              <a:buFont typeface="Arial" panose="020B0604020202020204" pitchFamily="34" charset="0"/>
              <a:buChar char="•"/>
            </a:pPr>
            <a:r>
              <a:rPr lang="nl-NL" sz="2800" dirty="0"/>
              <a:t>Maak opdracht 6 ‘ Analyseer je gedrag met behulp van het ABCD-model’ op bladzijde 220 uit je oefeningenboek</a:t>
            </a:r>
          </a:p>
          <a:p>
            <a:pPr marL="342900" indent="-342900">
              <a:buFont typeface="Arial" panose="020B0604020202020204" pitchFamily="34" charset="0"/>
              <a:buChar char="•"/>
            </a:pPr>
            <a:r>
              <a:rPr lang="nl-NL" sz="2800" dirty="0"/>
              <a:t>Bespreek de opdracht klassikaal</a:t>
            </a:r>
          </a:p>
        </p:txBody>
      </p:sp>
      <p:pic>
        <p:nvPicPr>
          <p:cNvPr id="4" name="Afbeelding 3">
            <a:extLst>
              <a:ext uri="{FF2B5EF4-FFF2-40B4-BE49-F238E27FC236}">
                <a16:creationId xmlns:a16="http://schemas.microsoft.com/office/drawing/2014/main" id="{2B996217-FA0E-994F-B36D-F1B69A2BE7C2}"/>
              </a:ext>
            </a:extLst>
          </p:cNvPr>
          <p:cNvPicPr>
            <a:picLocks noChangeAspect="1"/>
          </p:cNvPicPr>
          <p:nvPr/>
        </p:nvPicPr>
        <p:blipFill rotWithShape="1">
          <a:blip r:embed="rId2"/>
          <a:srcRect l="2639" r="1"/>
          <a:stretch/>
        </p:blipFill>
        <p:spPr>
          <a:xfrm>
            <a:off x="554182" y="1768948"/>
            <a:ext cx="2378038" cy="3422073"/>
          </a:xfrm>
          <a:prstGeom prst="rect">
            <a:avLst/>
          </a:prstGeom>
        </p:spPr>
      </p:pic>
    </p:spTree>
    <p:extLst>
      <p:ext uri="{BB962C8B-B14F-4D97-AF65-F5344CB8AC3E}">
        <p14:creationId xmlns:p14="http://schemas.microsoft.com/office/powerpoint/2010/main" val="1600610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B97373-8CD0-FF40-AB88-FCFDCFE5500D}"/>
              </a:ext>
            </a:extLst>
          </p:cNvPr>
          <p:cNvSpPr>
            <a:spLocks noGrp="1"/>
          </p:cNvSpPr>
          <p:nvPr>
            <p:ph type="title"/>
          </p:nvPr>
        </p:nvSpPr>
        <p:spPr>
          <a:xfrm>
            <a:off x="4003962" y="609598"/>
            <a:ext cx="7296912" cy="1381021"/>
          </a:xfrm>
          <a:effectLst>
            <a:outerShdw blurRad="50800" dist="38100" dir="5400000" algn="t" rotWithShape="0">
              <a:prstClr val="black">
                <a:alpha val="40000"/>
              </a:prstClr>
            </a:outerShdw>
          </a:effectLst>
        </p:spPr>
        <p:txBody>
          <a:bodyPr>
            <a:normAutofit/>
          </a:bodyPr>
          <a:lstStyle/>
          <a:p>
            <a:r>
              <a:rPr lang="nl-NL" sz="7200" b="1" dirty="0"/>
              <a:t>STARRT</a:t>
            </a:r>
          </a:p>
        </p:txBody>
      </p:sp>
      <p:sp>
        <p:nvSpPr>
          <p:cNvPr id="3" name="Tijdelijke aanduiding voor tekst 2">
            <a:extLst>
              <a:ext uri="{FF2B5EF4-FFF2-40B4-BE49-F238E27FC236}">
                <a16:creationId xmlns:a16="http://schemas.microsoft.com/office/drawing/2014/main" id="{04525143-22BD-1144-8F20-E8C98A73107B}"/>
              </a:ext>
            </a:extLst>
          </p:cNvPr>
          <p:cNvSpPr>
            <a:spLocks noGrp="1"/>
          </p:cNvSpPr>
          <p:nvPr>
            <p:ph type="body" idx="1"/>
          </p:nvPr>
        </p:nvSpPr>
        <p:spPr>
          <a:xfrm>
            <a:off x="4003962" y="2286000"/>
            <a:ext cx="7329056" cy="3962400"/>
          </a:xfrm>
        </p:spPr>
        <p:txBody>
          <a:bodyPr/>
          <a:lstStyle/>
          <a:p>
            <a:pPr marL="457200" indent="-457200">
              <a:buFont typeface="Arial" panose="020B0604020202020204" pitchFamily="34" charset="0"/>
              <a:buChar char="•"/>
            </a:pPr>
            <a:r>
              <a:rPr lang="nl-NL" sz="2800" b="1" dirty="0"/>
              <a:t>S </a:t>
            </a:r>
            <a:r>
              <a:rPr lang="nl-NL" sz="2800" dirty="0"/>
              <a:t>= Situatie</a:t>
            </a:r>
          </a:p>
          <a:p>
            <a:pPr marL="457200" indent="-457200">
              <a:buFont typeface="Arial" panose="020B0604020202020204" pitchFamily="34" charset="0"/>
              <a:buChar char="•"/>
            </a:pPr>
            <a:r>
              <a:rPr lang="nl-NL" sz="2800" b="1" dirty="0"/>
              <a:t>T </a:t>
            </a:r>
            <a:r>
              <a:rPr lang="nl-NL" sz="2800" dirty="0"/>
              <a:t>= Taak</a:t>
            </a:r>
          </a:p>
          <a:p>
            <a:pPr marL="457200" indent="-457200">
              <a:buFont typeface="Arial" panose="020B0604020202020204" pitchFamily="34" charset="0"/>
              <a:buChar char="•"/>
            </a:pPr>
            <a:r>
              <a:rPr lang="nl-NL" sz="2800" b="1" dirty="0"/>
              <a:t>A</a:t>
            </a:r>
            <a:r>
              <a:rPr lang="nl-NL" sz="2800" dirty="0"/>
              <a:t> = Activiteiten</a:t>
            </a:r>
          </a:p>
          <a:p>
            <a:pPr marL="457200" indent="-457200">
              <a:buFont typeface="Arial" panose="020B0604020202020204" pitchFamily="34" charset="0"/>
              <a:buChar char="•"/>
            </a:pPr>
            <a:r>
              <a:rPr lang="nl-NL" sz="2800" b="1" dirty="0"/>
              <a:t>R</a:t>
            </a:r>
            <a:r>
              <a:rPr lang="nl-NL" sz="2800" dirty="0"/>
              <a:t> = Resultaat</a:t>
            </a:r>
          </a:p>
          <a:p>
            <a:pPr marL="457200" indent="-457200">
              <a:buFont typeface="Arial" panose="020B0604020202020204" pitchFamily="34" charset="0"/>
              <a:buChar char="•"/>
            </a:pPr>
            <a:r>
              <a:rPr lang="nl-NL" sz="2800" b="1" dirty="0"/>
              <a:t>R</a:t>
            </a:r>
            <a:r>
              <a:rPr lang="nl-NL" sz="2800" dirty="0"/>
              <a:t> = Reflectie</a:t>
            </a:r>
          </a:p>
          <a:p>
            <a:pPr marL="457200" indent="-457200">
              <a:buFont typeface="Arial" panose="020B0604020202020204" pitchFamily="34" charset="0"/>
              <a:buChar char="•"/>
            </a:pPr>
            <a:r>
              <a:rPr lang="nl-NL" sz="2800" b="1" dirty="0"/>
              <a:t>T </a:t>
            </a:r>
            <a:r>
              <a:rPr lang="nl-NL" sz="2800" dirty="0"/>
              <a:t>= Toepassen</a:t>
            </a:r>
            <a:endParaRPr lang="nl-NL" dirty="0"/>
          </a:p>
        </p:txBody>
      </p:sp>
      <p:pic>
        <p:nvPicPr>
          <p:cNvPr id="4" name="Afbeelding 3">
            <a:extLst>
              <a:ext uri="{FF2B5EF4-FFF2-40B4-BE49-F238E27FC236}">
                <a16:creationId xmlns:a16="http://schemas.microsoft.com/office/drawing/2014/main" id="{C66173C2-A0C0-0F4E-AF27-55EED2A5B3BA}"/>
              </a:ext>
            </a:extLst>
          </p:cNvPr>
          <p:cNvPicPr>
            <a:picLocks noChangeAspect="1"/>
          </p:cNvPicPr>
          <p:nvPr/>
        </p:nvPicPr>
        <p:blipFill rotWithShape="1">
          <a:blip r:embed="rId2"/>
          <a:srcRect l="16035" t="35960" r="64899" b="40000"/>
          <a:stretch/>
        </p:blipFill>
        <p:spPr>
          <a:xfrm>
            <a:off x="512616" y="2440201"/>
            <a:ext cx="2426058" cy="1911927"/>
          </a:xfrm>
          <a:prstGeom prst="rect">
            <a:avLst/>
          </a:prstGeom>
        </p:spPr>
      </p:pic>
    </p:spTree>
    <p:extLst>
      <p:ext uri="{BB962C8B-B14F-4D97-AF65-F5344CB8AC3E}">
        <p14:creationId xmlns:p14="http://schemas.microsoft.com/office/powerpoint/2010/main" val="15696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089745-FFF6-164E-A123-A228F1EE5719}"/>
              </a:ext>
            </a:extLst>
          </p:cNvPr>
          <p:cNvSpPr>
            <a:spLocks noGrp="1"/>
          </p:cNvSpPr>
          <p:nvPr>
            <p:ph type="title"/>
          </p:nvPr>
        </p:nvSpPr>
        <p:spPr>
          <a:xfrm>
            <a:off x="3886200" y="1163782"/>
            <a:ext cx="7296912" cy="1200912"/>
          </a:xfrm>
          <a:effectLst>
            <a:outerShdw blurRad="50800" dist="38100" dir="5400000" algn="t" rotWithShape="0">
              <a:prstClr val="black">
                <a:alpha val="40000"/>
              </a:prstClr>
            </a:outerShdw>
          </a:effectLst>
        </p:spPr>
        <p:txBody>
          <a:bodyPr>
            <a:normAutofit/>
          </a:bodyPr>
          <a:lstStyle/>
          <a:p>
            <a:r>
              <a:rPr lang="nl-NL" sz="7200" b="1" dirty="0"/>
              <a:t>Situatie</a:t>
            </a:r>
          </a:p>
        </p:txBody>
      </p:sp>
      <p:sp>
        <p:nvSpPr>
          <p:cNvPr id="3" name="Tijdelijke aanduiding voor tekst 2">
            <a:extLst>
              <a:ext uri="{FF2B5EF4-FFF2-40B4-BE49-F238E27FC236}">
                <a16:creationId xmlns:a16="http://schemas.microsoft.com/office/drawing/2014/main" id="{EE3E9549-9BF0-FE49-A671-27FD1B1BA16F}"/>
              </a:ext>
            </a:extLst>
          </p:cNvPr>
          <p:cNvSpPr>
            <a:spLocks noGrp="1"/>
          </p:cNvSpPr>
          <p:nvPr>
            <p:ph type="body" idx="1"/>
          </p:nvPr>
        </p:nvSpPr>
        <p:spPr>
          <a:xfrm>
            <a:off x="4031672" y="2590800"/>
            <a:ext cx="7633855" cy="3522657"/>
          </a:xfrm>
        </p:spPr>
        <p:txBody>
          <a:bodyPr/>
          <a:lstStyle/>
          <a:p>
            <a:r>
              <a:rPr lang="nl-NL" sz="3600" dirty="0"/>
              <a:t>• Beschrijf de situatie. Wat is er gebeurd?</a:t>
            </a:r>
            <a:br>
              <a:rPr lang="nl-NL" sz="3600" dirty="0"/>
            </a:br>
            <a:r>
              <a:rPr lang="nl-NL" sz="3600" dirty="0"/>
              <a:t>• Wie waren de betrokkenen?</a:t>
            </a:r>
            <a:br>
              <a:rPr lang="nl-NL" sz="3600" dirty="0"/>
            </a:br>
            <a:r>
              <a:rPr lang="nl-NL" sz="3600" dirty="0"/>
              <a:t>• Waar speelde het zich af?</a:t>
            </a:r>
            <a:br>
              <a:rPr lang="nl-NL" sz="3600" dirty="0"/>
            </a:br>
            <a:r>
              <a:rPr lang="nl-NL" sz="3600" dirty="0"/>
              <a:t>• Waarover ging het precies?</a:t>
            </a:r>
          </a:p>
          <a:p>
            <a:endParaRPr lang="nl-NL" dirty="0"/>
          </a:p>
        </p:txBody>
      </p:sp>
      <p:pic>
        <p:nvPicPr>
          <p:cNvPr id="6" name="Afbeelding 5">
            <a:extLst>
              <a:ext uri="{FF2B5EF4-FFF2-40B4-BE49-F238E27FC236}">
                <a16:creationId xmlns:a16="http://schemas.microsoft.com/office/drawing/2014/main" id="{C9427515-62AD-A645-BD0A-96B9F2C19569}"/>
              </a:ext>
            </a:extLst>
          </p:cNvPr>
          <p:cNvPicPr>
            <a:picLocks noChangeAspect="1"/>
          </p:cNvPicPr>
          <p:nvPr/>
        </p:nvPicPr>
        <p:blipFill rotWithShape="1">
          <a:blip r:embed="rId2"/>
          <a:srcRect l="16035" t="35960" r="64899" b="40000"/>
          <a:stretch/>
        </p:blipFill>
        <p:spPr>
          <a:xfrm>
            <a:off x="512616" y="2440201"/>
            <a:ext cx="2426058" cy="1911927"/>
          </a:xfrm>
          <a:prstGeom prst="rect">
            <a:avLst/>
          </a:prstGeom>
        </p:spPr>
      </p:pic>
    </p:spTree>
    <p:extLst>
      <p:ext uri="{BB962C8B-B14F-4D97-AF65-F5344CB8AC3E}">
        <p14:creationId xmlns:p14="http://schemas.microsoft.com/office/powerpoint/2010/main" val="1651764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C2804B-8781-6D47-BB9B-8883FF97F671}"/>
              </a:ext>
            </a:extLst>
          </p:cNvPr>
          <p:cNvSpPr>
            <a:spLocks noGrp="1"/>
          </p:cNvSpPr>
          <p:nvPr>
            <p:ph type="title"/>
          </p:nvPr>
        </p:nvSpPr>
        <p:spPr>
          <a:xfrm>
            <a:off x="3904488" y="526473"/>
            <a:ext cx="7296912" cy="1302327"/>
          </a:xfrm>
          <a:effectLst>
            <a:outerShdw blurRad="50800" dist="38100" dir="5400000" algn="t" rotWithShape="0">
              <a:prstClr val="black">
                <a:alpha val="40000"/>
              </a:prstClr>
            </a:outerShdw>
          </a:effectLst>
        </p:spPr>
        <p:txBody>
          <a:bodyPr>
            <a:normAutofit/>
          </a:bodyPr>
          <a:lstStyle/>
          <a:p>
            <a:r>
              <a:rPr lang="nl-NL" sz="7200" dirty="0"/>
              <a:t>Taak</a:t>
            </a:r>
          </a:p>
        </p:txBody>
      </p:sp>
      <p:sp>
        <p:nvSpPr>
          <p:cNvPr id="3" name="Tijdelijke aanduiding voor tekst 2">
            <a:extLst>
              <a:ext uri="{FF2B5EF4-FFF2-40B4-BE49-F238E27FC236}">
                <a16:creationId xmlns:a16="http://schemas.microsoft.com/office/drawing/2014/main" id="{9F8FC3B9-996E-E14A-B100-395B44B0F52D}"/>
              </a:ext>
            </a:extLst>
          </p:cNvPr>
          <p:cNvSpPr>
            <a:spLocks noGrp="1"/>
          </p:cNvSpPr>
          <p:nvPr>
            <p:ph type="body" idx="1"/>
          </p:nvPr>
        </p:nvSpPr>
        <p:spPr>
          <a:xfrm>
            <a:off x="3904488" y="2119746"/>
            <a:ext cx="7296912" cy="3241964"/>
          </a:xfrm>
        </p:spPr>
        <p:txBody>
          <a:bodyPr>
            <a:normAutofit/>
          </a:bodyPr>
          <a:lstStyle/>
          <a:p>
            <a:r>
              <a:rPr lang="nl-NL" sz="3200" dirty="0"/>
              <a:t>•</a:t>
            </a:r>
            <a:r>
              <a:rPr lang="nl-NL" sz="2400" dirty="0"/>
              <a:t> </a:t>
            </a:r>
            <a:r>
              <a:rPr lang="nl-NL" sz="3200" dirty="0"/>
              <a:t>Wat was de taak ?</a:t>
            </a:r>
            <a:br>
              <a:rPr lang="nl-NL" sz="3200" dirty="0"/>
            </a:br>
            <a:r>
              <a:rPr lang="nl-NL" sz="3200" dirty="0"/>
              <a:t>• Wat was je rol? Wat was je functie?</a:t>
            </a:r>
            <a:br>
              <a:rPr lang="nl-NL" sz="3200" dirty="0"/>
            </a:br>
            <a:r>
              <a:rPr lang="nl-NL" sz="3200" dirty="0"/>
              <a:t>• Wat moest je doen ?</a:t>
            </a:r>
            <a:br>
              <a:rPr lang="nl-NL" sz="3200" dirty="0"/>
            </a:br>
            <a:r>
              <a:rPr lang="nl-NL" sz="3200" dirty="0"/>
              <a:t>• Wat werd er van je verwacht?</a:t>
            </a:r>
            <a:br>
              <a:rPr lang="nl-NL" sz="3200" dirty="0"/>
            </a:br>
            <a:r>
              <a:rPr lang="nl-NL" sz="3200" dirty="0"/>
              <a:t>• Wat was je doel? Wat waren je doelen?</a:t>
            </a:r>
            <a:br>
              <a:rPr lang="nl-NL" sz="3200" dirty="0"/>
            </a:br>
            <a:r>
              <a:rPr lang="nl-NL" sz="3200" dirty="0"/>
              <a:t>• Wat was je voornemen? Had je een plan?</a:t>
            </a:r>
          </a:p>
          <a:p>
            <a:endParaRPr lang="nl-NL" dirty="0"/>
          </a:p>
        </p:txBody>
      </p:sp>
      <p:pic>
        <p:nvPicPr>
          <p:cNvPr id="5" name="Afbeelding 4">
            <a:extLst>
              <a:ext uri="{FF2B5EF4-FFF2-40B4-BE49-F238E27FC236}">
                <a16:creationId xmlns:a16="http://schemas.microsoft.com/office/drawing/2014/main" id="{C4EA4445-9741-034F-8708-52287A5F0C10}"/>
              </a:ext>
            </a:extLst>
          </p:cNvPr>
          <p:cNvPicPr>
            <a:picLocks noChangeAspect="1"/>
          </p:cNvPicPr>
          <p:nvPr/>
        </p:nvPicPr>
        <p:blipFill rotWithShape="1">
          <a:blip r:embed="rId2"/>
          <a:srcRect l="16035" t="35960" r="64899" b="40000"/>
          <a:stretch/>
        </p:blipFill>
        <p:spPr>
          <a:xfrm>
            <a:off x="512616" y="2440201"/>
            <a:ext cx="2426058" cy="1911927"/>
          </a:xfrm>
          <a:prstGeom prst="rect">
            <a:avLst/>
          </a:prstGeom>
        </p:spPr>
      </p:pic>
    </p:spTree>
    <p:extLst>
      <p:ext uri="{BB962C8B-B14F-4D97-AF65-F5344CB8AC3E}">
        <p14:creationId xmlns:p14="http://schemas.microsoft.com/office/powerpoint/2010/main" val="1282801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86200" y="739302"/>
            <a:ext cx="7296912" cy="1080938"/>
          </a:xfrm>
        </p:spPr>
        <p:txBody>
          <a:bodyPr>
            <a:normAutofit/>
          </a:bodyPr>
          <a:lstStyle/>
          <a:p>
            <a:r>
              <a:rPr lang="nl-NL" sz="7200" b="1" dirty="0">
                <a:effectLst>
                  <a:outerShdw blurRad="38100" dist="38100" dir="2700000" algn="tl">
                    <a:srgbClr val="000000">
                      <a:alpha val="43137"/>
                    </a:srgbClr>
                  </a:outerShdw>
                </a:effectLst>
              </a:rPr>
              <a:t>Doel van de les</a:t>
            </a:r>
          </a:p>
        </p:txBody>
      </p:sp>
      <p:sp>
        <p:nvSpPr>
          <p:cNvPr id="3" name="Tijdelijke aanduiding voor tekst 2"/>
          <p:cNvSpPr>
            <a:spLocks noGrp="1"/>
          </p:cNvSpPr>
          <p:nvPr>
            <p:ph type="body" idx="1"/>
          </p:nvPr>
        </p:nvSpPr>
        <p:spPr>
          <a:xfrm>
            <a:off x="3968884" y="1820240"/>
            <a:ext cx="7315201" cy="4230364"/>
          </a:xfrm>
        </p:spPr>
        <p:txBody>
          <a:bodyPr>
            <a:normAutofit/>
          </a:bodyPr>
          <a:lstStyle/>
          <a:p>
            <a:r>
              <a:rPr lang="nl-NL" sz="3200" dirty="0"/>
              <a:t>Aan het eind van de les zijn jullie op de hoogte van:</a:t>
            </a:r>
          </a:p>
          <a:p>
            <a:pPr marL="342900" indent="-342900">
              <a:buFont typeface="Arial" panose="020B0604020202020204" pitchFamily="34" charset="0"/>
              <a:buChar char="•"/>
            </a:pPr>
            <a:r>
              <a:rPr lang="nl-NL" sz="3200" dirty="0"/>
              <a:t>Persoonlijke effectiviteit</a:t>
            </a:r>
          </a:p>
          <a:p>
            <a:pPr marL="342900" indent="-342900">
              <a:buFont typeface="Arial" panose="020B0604020202020204" pitchFamily="34" charset="0"/>
              <a:buChar char="•"/>
            </a:pPr>
            <a:r>
              <a:rPr lang="nl-NL" sz="3200" dirty="0"/>
              <a:t>Zelfkennis</a:t>
            </a:r>
          </a:p>
          <a:p>
            <a:pPr marL="342900" indent="-342900">
              <a:buFont typeface="Arial" panose="020B0604020202020204" pitchFamily="34" charset="0"/>
              <a:buChar char="•"/>
            </a:pPr>
            <a:r>
              <a:rPr lang="nl-NL" sz="3200" dirty="0"/>
              <a:t>ABCD-reflectiemodel</a:t>
            </a:r>
          </a:p>
          <a:p>
            <a:pPr marL="342900" indent="-342900">
              <a:buFont typeface="Arial" panose="020B0604020202020204" pitchFamily="34" charset="0"/>
              <a:buChar char="•"/>
            </a:pPr>
            <a:r>
              <a:rPr lang="nl-NL" sz="3200" dirty="0"/>
              <a:t>STARRT</a:t>
            </a:r>
          </a:p>
        </p:txBody>
      </p:sp>
    </p:spTree>
    <p:extLst>
      <p:ext uri="{BB962C8B-B14F-4D97-AF65-F5344CB8AC3E}">
        <p14:creationId xmlns:p14="http://schemas.microsoft.com/office/powerpoint/2010/main" val="3356693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E7F4E-427C-064A-A022-98AC1ABBA41E}"/>
              </a:ext>
            </a:extLst>
          </p:cNvPr>
          <p:cNvSpPr>
            <a:spLocks noGrp="1"/>
          </p:cNvSpPr>
          <p:nvPr>
            <p:ph type="title"/>
          </p:nvPr>
        </p:nvSpPr>
        <p:spPr>
          <a:xfrm>
            <a:off x="3886200" y="969818"/>
            <a:ext cx="7296912" cy="1145494"/>
          </a:xfrm>
          <a:effectLst>
            <a:outerShdw blurRad="50800" dist="38100" dir="5400000" algn="t" rotWithShape="0">
              <a:prstClr val="black">
                <a:alpha val="40000"/>
              </a:prstClr>
            </a:outerShdw>
          </a:effectLst>
        </p:spPr>
        <p:txBody>
          <a:bodyPr>
            <a:normAutofit/>
          </a:bodyPr>
          <a:lstStyle/>
          <a:p>
            <a:r>
              <a:rPr lang="nl-NL" sz="7200" b="1" dirty="0"/>
              <a:t>Actie</a:t>
            </a:r>
          </a:p>
        </p:txBody>
      </p:sp>
      <p:sp>
        <p:nvSpPr>
          <p:cNvPr id="3" name="Tijdelijke aanduiding voor tekst 2">
            <a:extLst>
              <a:ext uri="{FF2B5EF4-FFF2-40B4-BE49-F238E27FC236}">
                <a16:creationId xmlns:a16="http://schemas.microsoft.com/office/drawing/2014/main" id="{8D398F67-A42E-4B49-AB7D-87AC96DD6C33}"/>
              </a:ext>
            </a:extLst>
          </p:cNvPr>
          <p:cNvSpPr>
            <a:spLocks noGrp="1"/>
          </p:cNvSpPr>
          <p:nvPr>
            <p:ph type="body" idx="1"/>
          </p:nvPr>
        </p:nvSpPr>
        <p:spPr>
          <a:xfrm>
            <a:off x="3886200" y="2364694"/>
            <a:ext cx="7315200" cy="3222290"/>
          </a:xfrm>
        </p:spPr>
        <p:txBody>
          <a:bodyPr/>
          <a:lstStyle/>
          <a:p>
            <a:r>
              <a:rPr lang="nl-NL" sz="2400" dirty="0"/>
              <a:t>• </a:t>
            </a:r>
            <a:r>
              <a:rPr lang="nl-NL" sz="2800" dirty="0"/>
              <a:t>Wat heb je werkelijk gedaan?</a:t>
            </a:r>
            <a:br>
              <a:rPr lang="nl-NL" sz="2800" dirty="0"/>
            </a:br>
            <a:r>
              <a:rPr lang="nl-NL" sz="2800" dirty="0"/>
              <a:t>• Hoe heb je het aangepakt?</a:t>
            </a:r>
            <a:br>
              <a:rPr lang="nl-NL" sz="2800" dirty="0"/>
            </a:br>
            <a:r>
              <a:rPr lang="nl-NL" sz="2800" dirty="0"/>
              <a:t>• Welke afwegingen hebben daarin op dat moment een rol gespeeld?</a:t>
            </a:r>
            <a:br>
              <a:rPr lang="nl-NL" sz="2800" dirty="0"/>
            </a:br>
            <a:r>
              <a:rPr lang="nl-NL" sz="2800" dirty="0"/>
              <a:t>• Wat dacht je? Wat voelde je? Wat zag je voor je?</a:t>
            </a:r>
            <a:br>
              <a:rPr lang="nl-NL" sz="2800" dirty="0"/>
            </a:br>
            <a:r>
              <a:rPr lang="nl-NL" sz="2800" dirty="0"/>
              <a:t>• Wat was precies jouw aandeel of inbreng?</a:t>
            </a:r>
          </a:p>
          <a:p>
            <a:endParaRPr lang="nl-NL" dirty="0"/>
          </a:p>
        </p:txBody>
      </p:sp>
      <p:pic>
        <p:nvPicPr>
          <p:cNvPr id="5" name="Afbeelding 4">
            <a:extLst>
              <a:ext uri="{FF2B5EF4-FFF2-40B4-BE49-F238E27FC236}">
                <a16:creationId xmlns:a16="http://schemas.microsoft.com/office/drawing/2014/main" id="{65BF667A-824C-2346-83E4-A30F80E96471}"/>
              </a:ext>
            </a:extLst>
          </p:cNvPr>
          <p:cNvPicPr>
            <a:picLocks noChangeAspect="1"/>
          </p:cNvPicPr>
          <p:nvPr/>
        </p:nvPicPr>
        <p:blipFill rotWithShape="1">
          <a:blip r:embed="rId2"/>
          <a:srcRect l="16035" t="35960" r="64899" b="40000"/>
          <a:stretch/>
        </p:blipFill>
        <p:spPr>
          <a:xfrm>
            <a:off x="512616" y="2440201"/>
            <a:ext cx="2426058" cy="1911927"/>
          </a:xfrm>
          <a:prstGeom prst="rect">
            <a:avLst/>
          </a:prstGeom>
        </p:spPr>
      </p:pic>
    </p:spTree>
    <p:extLst>
      <p:ext uri="{BB962C8B-B14F-4D97-AF65-F5344CB8AC3E}">
        <p14:creationId xmlns:p14="http://schemas.microsoft.com/office/powerpoint/2010/main" val="287154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52A46-F387-6A44-8158-25250271E035}"/>
              </a:ext>
            </a:extLst>
          </p:cNvPr>
          <p:cNvSpPr>
            <a:spLocks noGrp="1"/>
          </p:cNvSpPr>
          <p:nvPr>
            <p:ph type="title"/>
          </p:nvPr>
        </p:nvSpPr>
        <p:spPr>
          <a:xfrm>
            <a:off x="3775363" y="651163"/>
            <a:ext cx="7296912" cy="1311748"/>
          </a:xfrm>
          <a:effectLst>
            <a:outerShdw blurRad="50800" dist="38100" dir="5400000" algn="t" rotWithShape="0">
              <a:prstClr val="black">
                <a:alpha val="40000"/>
              </a:prstClr>
            </a:outerShdw>
          </a:effectLst>
        </p:spPr>
        <p:txBody>
          <a:bodyPr>
            <a:normAutofit/>
          </a:bodyPr>
          <a:lstStyle/>
          <a:p>
            <a:r>
              <a:rPr lang="nl-NL" sz="7200" b="1" dirty="0"/>
              <a:t>Resultaat</a:t>
            </a:r>
          </a:p>
        </p:txBody>
      </p:sp>
      <p:sp>
        <p:nvSpPr>
          <p:cNvPr id="3" name="Tijdelijke aanduiding voor tekst 2">
            <a:extLst>
              <a:ext uri="{FF2B5EF4-FFF2-40B4-BE49-F238E27FC236}">
                <a16:creationId xmlns:a16="http://schemas.microsoft.com/office/drawing/2014/main" id="{21BD2904-8263-7349-97A5-421CD4BEDA0E}"/>
              </a:ext>
            </a:extLst>
          </p:cNvPr>
          <p:cNvSpPr>
            <a:spLocks noGrp="1"/>
          </p:cNvSpPr>
          <p:nvPr>
            <p:ph type="body" idx="1"/>
          </p:nvPr>
        </p:nvSpPr>
        <p:spPr>
          <a:xfrm>
            <a:off x="3893127" y="2253857"/>
            <a:ext cx="7308273" cy="3333127"/>
          </a:xfrm>
        </p:spPr>
        <p:txBody>
          <a:bodyPr/>
          <a:lstStyle/>
          <a:p>
            <a:r>
              <a:rPr lang="nl-NL" sz="2400" dirty="0"/>
              <a:t>• </a:t>
            </a:r>
            <a:r>
              <a:rPr lang="nl-NL" sz="2800" dirty="0"/>
              <a:t>Wat was het gevolg van jouw actie bij jezelf en wat was het gevolg bij andere betrokkenen?</a:t>
            </a:r>
            <a:br>
              <a:rPr lang="nl-NL" sz="2800" dirty="0"/>
            </a:br>
            <a:r>
              <a:rPr lang="nl-NL" sz="2800" dirty="0"/>
              <a:t>• Wat was het gevolg op de sfeer?</a:t>
            </a:r>
            <a:br>
              <a:rPr lang="nl-NL" sz="2800" dirty="0"/>
            </a:br>
            <a:r>
              <a:rPr lang="nl-NL" sz="2800" dirty="0"/>
              <a:t>• Wat was de invloed op het proces? Konden jullie nog goed verder werken?</a:t>
            </a:r>
            <a:br>
              <a:rPr lang="nl-NL" sz="2800" dirty="0"/>
            </a:br>
            <a:r>
              <a:rPr lang="nl-NL" sz="2800" dirty="0"/>
              <a:t>• Wat was de invloed van jouw aandeel (van je actie) op het resultaat dat je wilde bereiken.</a:t>
            </a:r>
          </a:p>
          <a:p>
            <a:endParaRPr lang="nl-NL" dirty="0"/>
          </a:p>
        </p:txBody>
      </p:sp>
      <p:pic>
        <p:nvPicPr>
          <p:cNvPr id="5" name="Afbeelding 4">
            <a:extLst>
              <a:ext uri="{FF2B5EF4-FFF2-40B4-BE49-F238E27FC236}">
                <a16:creationId xmlns:a16="http://schemas.microsoft.com/office/drawing/2014/main" id="{AB6B06DB-A4F1-1344-A909-7823174DCDDE}"/>
              </a:ext>
            </a:extLst>
          </p:cNvPr>
          <p:cNvPicPr>
            <a:picLocks noChangeAspect="1"/>
          </p:cNvPicPr>
          <p:nvPr/>
        </p:nvPicPr>
        <p:blipFill rotWithShape="1">
          <a:blip r:embed="rId2"/>
          <a:srcRect l="16035" t="35960" r="64899" b="40000"/>
          <a:stretch/>
        </p:blipFill>
        <p:spPr>
          <a:xfrm>
            <a:off x="512616" y="2440201"/>
            <a:ext cx="2426058" cy="1911927"/>
          </a:xfrm>
          <a:prstGeom prst="rect">
            <a:avLst/>
          </a:prstGeom>
        </p:spPr>
      </p:pic>
    </p:spTree>
    <p:extLst>
      <p:ext uri="{BB962C8B-B14F-4D97-AF65-F5344CB8AC3E}">
        <p14:creationId xmlns:p14="http://schemas.microsoft.com/office/powerpoint/2010/main" val="3755930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475F17-3811-9B4B-BCB0-965ADB48A31D}"/>
              </a:ext>
            </a:extLst>
          </p:cNvPr>
          <p:cNvSpPr>
            <a:spLocks noGrp="1"/>
          </p:cNvSpPr>
          <p:nvPr>
            <p:ph type="title"/>
          </p:nvPr>
        </p:nvSpPr>
        <p:spPr>
          <a:xfrm>
            <a:off x="3886200" y="748144"/>
            <a:ext cx="7296912" cy="1270185"/>
          </a:xfrm>
          <a:effectLst>
            <a:outerShdw blurRad="50800" dist="38100" dir="5400000" algn="t" rotWithShape="0">
              <a:prstClr val="black">
                <a:alpha val="40000"/>
              </a:prstClr>
            </a:outerShdw>
          </a:effectLst>
        </p:spPr>
        <p:txBody>
          <a:bodyPr>
            <a:normAutofit/>
          </a:bodyPr>
          <a:lstStyle/>
          <a:p>
            <a:r>
              <a:rPr lang="nl-NL" sz="7200" b="1" dirty="0"/>
              <a:t>Reflectie</a:t>
            </a:r>
          </a:p>
        </p:txBody>
      </p:sp>
      <p:sp>
        <p:nvSpPr>
          <p:cNvPr id="3" name="Tijdelijke aanduiding voor tekst 2">
            <a:extLst>
              <a:ext uri="{FF2B5EF4-FFF2-40B4-BE49-F238E27FC236}">
                <a16:creationId xmlns:a16="http://schemas.microsoft.com/office/drawing/2014/main" id="{F10F3833-C21E-B04A-B2B7-CC363D990FEE}"/>
              </a:ext>
            </a:extLst>
          </p:cNvPr>
          <p:cNvSpPr>
            <a:spLocks noGrp="1"/>
          </p:cNvSpPr>
          <p:nvPr>
            <p:ph type="body" idx="1"/>
          </p:nvPr>
        </p:nvSpPr>
        <p:spPr>
          <a:xfrm>
            <a:off x="3886200" y="2286000"/>
            <a:ext cx="7315200" cy="3300984"/>
          </a:xfrm>
        </p:spPr>
        <p:txBody>
          <a:bodyPr/>
          <a:lstStyle/>
          <a:p>
            <a:r>
              <a:rPr lang="nl-NL" sz="2800" dirty="0"/>
              <a:t>• Was het resultaat van je actie dat wat je er mee wilde bereiken?</a:t>
            </a:r>
            <a:br>
              <a:rPr lang="nl-NL" sz="2800" dirty="0"/>
            </a:br>
            <a:r>
              <a:rPr lang="nl-NL" sz="2800" dirty="0"/>
              <a:t>• Heb je er iets van geleerd ?</a:t>
            </a:r>
            <a:br>
              <a:rPr lang="nl-NL" sz="2800" dirty="0"/>
            </a:br>
            <a:r>
              <a:rPr lang="nl-NL" sz="2800" dirty="0"/>
              <a:t>• Kun je deze situatie en je handelen daarin koppelen aan een competentie uit het profiel  van de beroepsbeoefenaar uit de opdracht? Als je dat kan, hoe scoorde je dan voor deze competentie?</a:t>
            </a:r>
          </a:p>
          <a:p>
            <a:endParaRPr lang="nl-NL" dirty="0"/>
          </a:p>
        </p:txBody>
      </p:sp>
      <p:pic>
        <p:nvPicPr>
          <p:cNvPr id="5" name="Afbeelding 4">
            <a:extLst>
              <a:ext uri="{FF2B5EF4-FFF2-40B4-BE49-F238E27FC236}">
                <a16:creationId xmlns:a16="http://schemas.microsoft.com/office/drawing/2014/main" id="{F8EBFFFB-0C24-D54E-89FD-010EEBFFC217}"/>
              </a:ext>
            </a:extLst>
          </p:cNvPr>
          <p:cNvPicPr>
            <a:picLocks noChangeAspect="1"/>
          </p:cNvPicPr>
          <p:nvPr/>
        </p:nvPicPr>
        <p:blipFill rotWithShape="1">
          <a:blip r:embed="rId2"/>
          <a:srcRect l="16035" t="35960" r="64899" b="40000"/>
          <a:stretch/>
        </p:blipFill>
        <p:spPr>
          <a:xfrm>
            <a:off x="512616" y="2440201"/>
            <a:ext cx="2426058" cy="1911927"/>
          </a:xfrm>
          <a:prstGeom prst="rect">
            <a:avLst/>
          </a:prstGeom>
        </p:spPr>
      </p:pic>
    </p:spTree>
    <p:extLst>
      <p:ext uri="{BB962C8B-B14F-4D97-AF65-F5344CB8AC3E}">
        <p14:creationId xmlns:p14="http://schemas.microsoft.com/office/powerpoint/2010/main" val="148952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339796-0925-5042-9814-6DED3C898641}"/>
              </a:ext>
            </a:extLst>
          </p:cNvPr>
          <p:cNvSpPr>
            <a:spLocks noGrp="1"/>
          </p:cNvSpPr>
          <p:nvPr>
            <p:ph type="title"/>
          </p:nvPr>
        </p:nvSpPr>
        <p:spPr>
          <a:xfrm>
            <a:off x="3775363" y="983673"/>
            <a:ext cx="7296912" cy="1242476"/>
          </a:xfrm>
          <a:effectLst>
            <a:outerShdw blurRad="50800" dist="38100" dir="5400000" algn="t" rotWithShape="0">
              <a:prstClr val="black">
                <a:alpha val="40000"/>
              </a:prstClr>
            </a:outerShdw>
          </a:effectLst>
        </p:spPr>
        <p:txBody>
          <a:bodyPr>
            <a:normAutofit/>
          </a:bodyPr>
          <a:lstStyle/>
          <a:p>
            <a:r>
              <a:rPr lang="nl-NL" sz="7200" b="1" dirty="0"/>
              <a:t>Toepassen</a:t>
            </a:r>
          </a:p>
        </p:txBody>
      </p:sp>
      <p:sp>
        <p:nvSpPr>
          <p:cNvPr id="3" name="Tijdelijke aanduiding voor tekst 2">
            <a:extLst>
              <a:ext uri="{FF2B5EF4-FFF2-40B4-BE49-F238E27FC236}">
                <a16:creationId xmlns:a16="http://schemas.microsoft.com/office/drawing/2014/main" id="{0E660CB8-998A-FA45-B2FA-71EDFAC1DC12}"/>
              </a:ext>
            </a:extLst>
          </p:cNvPr>
          <p:cNvSpPr>
            <a:spLocks noGrp="1"/>
          </p:cNvSpPr>
          <p:nvPr>
            <p:ph type="body" idx="1"/>
          </p:nvPr>
        </p:nvSpPr>
        <p:spPr>
          <a:xfrm>
            <a:off x="3934690" y="2396836"/>
            <a:ext cx="7266709" cy="3190148"/>
          </a:xfrm>
        </p:spPr>
        <p:txBody>
          <a:bodyPr>
            <a:normAutofit lnSpcReduction="10000"/>
          </a:bodyPr>
          <a:lstStyle/>
          <a:p>
            <a:r>
              <a:rPr lang="nl-NL" sz="2800" dirty="0"/>
              <a:t>• Zou je dan iets anders willen doen dan je deze keer hebt gedaan? (Wat dan, hoe, waarom?) Of blijf je juist hetzelfde doen? (Wat dan, hoe, waarom?)</a:t>
            </a:r>
            <a:br>
              <a:rPr lang="nl-NL" sz="2800" dirty="0"/>
            </a:br>
            <a:r>
              <a:rPr lang="nl-NL" sz="2800" dirty="0"/>
              <a:t>• Zijn er situaties denkbaar waarin je wat je gedaan hebt weer zou kunnen toepassen of</a:t>
            </a:r>
            <a:br>
              <a:rPr lang="nl-NL" sz="2800" dirty="0"/>
            </a:br>
            <a:r>
              <a:rPr lang="nl-NL" sz="2800" dirty="0"/>
              <a:t>juist niet weer zou willen doen?</a:t>
            </a:r>
            <a:br>
              <a:rPr lang="nl-NL" sz="2800" dirty="0"/>
            </a:br>
            <a:r>
              <a:rPr lang="nl-NL" sz="2800" dirty="0"/>
              <a:t>• Wat neem je jezelf voor, voor de volgende keer?</a:t>
            </a:r>
          </a:p>
          <a:p>
            <a:endParaRPr lang="nl-NL" dirty="0"/>
          </a:p>
        </p:txBody>
      </p:sp>
      <p:pic>
        <p:nvPicPr>
          <p:cNvPr id="5" name="Afbeelding 4">
            <a:extLst>
              <a:ext uri="{FF2B5EF4-FFF2-40B4-BE49-F238E27FC236}">
                <a16:creationId xmlns:a16="http://schemas.microsoft.com/office/drawing/2014/main" id="{78E7041A-DB5D-944A-A364-8BFF4BE7BF9D}"/>
              </a:ext>
            </a:extLst>
          </p:cNvPr>
          <p:cNvPicPr>
            <a:picLocks noChangeAspect="1"/>
          </p:cNvPicPr>
          <p:nvPr/>
        </p:nvPicPr>
        <p:blipFill rotWithShape="1">
          <a:blip r:embed="rId2"/>
          <a:srcRect l="16035" t="35960" r="64899" b="40000"/>
          <a:stretch/>
        </p:blipFill>
        <p:spPr>
          <a:xfrm>
            <a:off x="512616" y="2440201"/>
            <a:ext cx="2426058" cy="1911927"/>
          </a:xfrm>
          <a:prstGeom prst="rect">
            <a:avLst/>
          </a:prstGeom>
        </p:spPr>
      </p:pic>
    </p:spTree>
    <p:extLst>
      <p:ext uri="{BB962C8B-B14F-4D97-AF65-F5344CB8AC3E}">
        <p14:creationId xmlns:p14="http://schemas.microsoft.com/office/powerpoint/2010/main" val="2796564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22907-7116-6042-83ED-BA3B0580CE66}"/>
              </a:ext>
            </a:extLst>
          </p:cNvPr>
          <p:cNvSpPr>
            <a:spLocks noGrp="1"/>
          </p:cNvSpPr>
          <p:nvPr>
            <p:ph type="title"/>
          </p:nvPr>
        </p:nvSpPr>
        <p:spPr>
          <a:xfrm>
            <a:off x="3886200" y="524656"/>
            <a:ext cx="7296912" cy="1300846"/>
          </a:xfrm>
          <a:effectLst>
            <a:outerShdw blurRad="50800" dist="38100" dir="5400000" algn="t" rotWithShape="0">
              <a:prstClr val="black">
                <a:alpha val="40000"/>
              </a:prstClr>
            </a:outerShdw>
          </a:effectLst>
        </p:spPr>
        <p:txBody>
          <a:bodyPr>
            <a:normAutofit/>
          </a:bodyPr>
          <a:lstStyle/>
          <a:p>
            <a:r>
              <a:rPr lang="nl-NL" sz="7200" b="1" dirty="0"/>
              <a:t>Opdracht</a:t>
            </a:r>
          </a:p>
        </p:txBody>
      </p:sp>
      <p:sp>
        <p:nvSpPr>
          <p:cNvPr id="3" name="Tijdelijke aanduiding voor tekst 2">
            <a:extLst>
              <a:ext uri="{FF2B5EF4-FFF2-40B4-BE49-F238E27FC236}">
                <a16:creationId xmlns:a16="http://schemas.microsoft.com/office/drawing/2014/main" id="{CCF6FBE3-C0DA-A645-9802-C92686303693}"/>
              </a:ext>
            </a:extLst>
          </p:cNvPr>
          <p:cNvSpPr>
            <a:spLocks noGrp="1"/>
          </p:cNvSpPr>
          <p:nvPr>
            <p:ph type="body" idx="1"/>
          </p:nvPr>
        </p:nvSpPr>
        <p:spPr>
          <a:xfrm>
            <a:off x="3886200" y="2473831"/>
            <a:ext cx="7431374" cy="2915587"/>
          </a:xfrm>
        </p:spPr>
        <p:txBody>
          <a:bodyPr>
            <a:normAutofit/>
          </a:bodyPr>
          <a:lstStyle/>
          <a:p>
            <a:pPr marL="457200" indent="-457200">
              <a:buFont typeface="Arial" panose="020B0604020202020204" pitchFamily="34" charset="0"/>
              <a:buChar char="•"/>
            </a:pPr>
            <a:r>
              <a:rPr lang="nl-NL" sz="2800" dirty="0"/>
              <a:t>Maak opdracht 7 ’Analyseer je gedrag met behulp van STARRT-methode’ op bladzijde 221 uit het oefeningenboek</a:t>
            </a:r>
          </a:p>
          <a:p>
            <a:pPr marL="457200" indent="-457200">
              <a:buFont typeface="Arial" panose="020B0604020202020204" pitchFamily="34" charset="0"/>
              <a:buChar char="•"/>
            </a:pPr>
            <a:r>
              <a:rPr lang="nl-NL" sz="2800" dirty="0"/>
              <a:t>Bespreek de opdracht klassikaal</a:t>
            </a:r>
          </a:p>
        </p:txBody>
      </p:sp>
      <p:pic>
        <p:nvPicPr>
          <p:cNvPr id="4" name="Afbeelding 3">
            <a:extLst>
              <a:ext uri="{FF2B5EF4-FFF2-40B4-BE49-F238E27FC236}">
                <a16:creationId xmlns:a16="http://schemas.microsoft.com/office/drawing/2014/main" id="{513394E8-092A-D046-B5E1-3D67BC83458A}"/>
              </a:ext>
            </a:extLst>
          </p:cNvPr>
          <p:cNvPicPr>
            <a:picLocks noChangeAspect="1"/>
          </p:cNvPicPr>
          <p:nvPr/>
        </p:nvPicPr>
        <p:blipFill rotWithShape="1">
          <a:blip r:embed="rId2"/>
          <a:srcRect l="2639" r="1"/>
          <a:stretch/>
        </p:blipFill>
        <p:spPr>
          <a:xfrm>
            <a:off x="554182" y="1768948"/>
            <a:ext cx="2378038" cy="3422073"/>
          </a:xfrm>
          <a:prstGeom prst="rect">
            <a:avLst/>
          </a:prstGeom>
        </p:spPr>
      </p:pic>
    </p:spTree>
    <p:extLst>
      <p:ext uri="{BB962C8B-B14F-4D97-AF65-F5344CB8AC3E}">
        <p14:creationId xmlns:p14="http://schemas.microsoft.com/office/powerpoint/2010/main" val="145485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511546-FAA8-AE4C-96DD-9BD442A0E67D}"/>
              </a:ext>
            </a:extLst>
          </p:cNvPr>
          <p:cNvSpPr>
            <a:spLocks noGrp="1"/>
          </p:cNvSpPr>
          <p:nvPr>
            <p:ph type="title"/>
          </p:nvPr>
        </p:nvSpPr>
        <p:spPr>
          <a:xfrm>
            <a:off x="3706318" y="2458387"/>
            <a:ext cx="7296912" cy="1810512"/>
          </a:xfrm>
        </p:spPr>
        <p:txBody>
          <a:bodyPr>
            <a:normAutofit/>
          </a:bodyPr>
          <a:lstStyle/>
          <a:p>
            <a:r>
              <a:rPr lang="nl-NL" sz="11500" b="1" dirty="0"/>
              <a:t>Vragen</a:t>
            </a:r>
          </a:p>
        </p:txBody>
      </p:sp>
      <p:pic>
        <p:nvPicPr>
          <p:cNvPr id="4" name="Afbeelding 3">
            <a:extLst>
              <a:ext uri="{FF2B5EF4-FFF2-40B4-BE49-F238E27FC236}">
                <a16:creationId xmlns:a16="http://schemas.microsoft.com/office/drawing/2014/main" id="{A56C245C-A7A8-BE4F-B406-04D20C908AAA}"/>
              </a:ext>
            </a:extLst>
          </p:cNvPr>
          <p:cNvPicPr>
            <a:picLocks noChangeAspect="1"/>
          </p:cNvPicPr>
          <p:nvPr/>
        </p:nvPicPr>
        <p:blipFill rotWithShape="1">
          <a:blip r:embed="rId2"/>
          <a:srcRect r="30557"/>
          <a:stretch/>
        </p:blipFill>
        <p:spPr>
          <a:xfrm>
            <a:off x="8409482" y="2138623"/>
            <a:ext cx="3402767" cy="2450039"/>
          </a:xfrm>
          <a:prstGeom prst="rect">
            <a:avLst/>
          </a:prstGeom>
        </p:spPr>
      </p:pic>
    </p:spTree>
    <p:extLst>
      <p:ext uri="{BB962C8B-B14F-4D97-AF65-F5344CB8AC3E}">
        <p14:creationId xmlns:p14="http://schemas.microsoft.com/office/powerpoint/2010/main" val="511876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784E6E-0A58-9941-AE2D-F167FD864ABE}"/>
              </a:ext>
            </a:extLst>
          </p:cNvPr>
          <p:cNvSpPr>
            <a:spLocks noGrp="1"/>
          </p:cNvSpPr>
          <p:nvPr>
            <p:ph type="title"/>
          </p:nvPr>
        </p:nvSpPr>
        <p:spPr>
          <a:xfrm>
            <a:off x="3616377" y="2608288"/>
            <a:ext cx="5707505" cy="1570669"/>
          </a:xfrm>
          <a:effectLst>
            <a:outerShdw blurRad="50800" dist="38100" dir="5400000" algn="t" rotWithShape="0">
              <a:prstClr val="black">
                <a:alpha val="40000"/>
              </a:prstClr>
            </a:outerShdw>
          </a:effectLst>
        </p:spPr>
        <p:txBody>
          <a:bodyPr>
            <a:normAutofit fontScale="90000"/>
          </a:bodyPr>
          <a:lstStyle/>
          <a:p>
            <a:r>
              <a:rPr lang="nl-NL" sz="12500" b="1" dirty="0"/>
              <a:t>Bedankt</a:t>
            </a:r>
          </a:p>
        </p:txBody>
      </p:sp>
      <p:pic>
        <p:nvPicPr>
          <p:cNvPr id="4" name="Afbeelding 3">
            <a:extLst>
              <a:ext uri="{FF2B5EF4-FFF2-40B4-BE49-F238E27FC236}">
                <a16:creationId xmlns:a16="http://schemas.microsoft.com/office/drawing/2014/main" id="{B1FD1800-130E-2F43-9F6A-0BB973978FE4}"/>
              </a:ext>
            </a:extLst>
          </p:cNvPr>
          <p:cNvPicPr>
            <a:picLocks noChangeAspect="1"/>
          </p:cNvPicPr>
          <p:nvPr/>
        </p:nvPicPr>
        <p:blipFill rotWithShape="1">
          <a:blip r:embed="rId2"/>
          <a:srcRect l="20513" r="16240"/>
          <a:stretch/>
        </p:blipFill>
        <p:spPr>
          <a:xfrm>
            <a:off x="9323883" y="1634914"/>
            <a:ext cx="2218544" cy="3517415"/>
          </a:xfrm>
          <a:prstGeom prst="rect">
            <a:avLst/>
          </a:prstGeom>
        </p:spPr>
      </p:pic>
    </p:spTree>
    <p:extLst>
      <p:ext uri="{BB962C8B-B14F-4D97-AF65-F5344CB8AC3E}">
        <p14:creationId xmlns:p14="http://schemas.microsoft.com/office/powerpoint/2010/main" val="513243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7619" y="700390"/>
            <a:ext cx="7952362" cy="973933"/>
          </a:xfrm>
        </p:spPr>
        <p:txBody>
          <a:bodyPr>
            <a:normAutofit/>
          </a:bodyPr>
          <a:lstStyle/>
          <a:p>
            <a:r>
              <a:rPr lang="nl-NL" sz="6000" b="1" dirty="0">
                <a:effectLst>
                  <a:outerShdw blurRad="38100" dist="38100" dir="2700000" algn="tl">
                    <a:srgbClr val="000000">
                      <a:alpha val="43137"/>
                    </a:srgbClr>
                  </a:outerShdw>
                </a:effectLst>
              </a:rPr>
              <a:t>Persoonlijke effectiviteit</a:t>
            </a:r>
          </a:p>
        </p:txBody>
      </p:sp>
      <p:sp>
        <p:nvSpPr>
          <p:cNvPr id="3" name="Tijdelijke aanduiding voor tekst 2"/>
          <p:cNvSpPr>
            <a:spLocks noGrp="1"/>
          </p:cNvSpPr>
          <p:nvPr>
            <p:ph type="body" idx="1"/>
          </p:nvPr>
        </p:nvSpPr>
        <p:spPr>
          <a:xfrm>
            <a:off x="3675840" y="1898059"/>
            <a:ext cx="7735920" cy="3889898"/>
          </a:xfrm>
        </p:spPr>
        <p:txBody>
          <a:bodyPr>
            <a:normAutofit lnSpcReduction="10000"/>
          </a:bodyPr>
          <a:lstStyle/>
          <a:p>
            <a:r>
              <a:rPr lang="nl-NL" sz="2800" dirty="0"/>
              <a:t>Is het vermogen om:</a:t>
            </a:r>
          </a:p>
          <a:p>
            <a:pPr marL="342900" indent="-342900">
              <a:buFont typeface="Arial" panose="020B0604020202020204" pitchFamily="34" charset="0"/>
              <a:buChar char="•"/>
            </a:pPr>
            <a:r>
              <a:rPr lang="nl-NL" sz="2800" dirty="0"/>
              <a:t>Het beste uit jezelf te halen</a:t>
            </a:r>
          </a:p>
          <a:p>
            <a:pPr marL="342900" indent="-342900">
              <a:buFont typeface="Arial" panose="020B0604020202020204" pitchFamily="34" charset="0"/>
              <a:buChar char="•"/>
            </a:pPr>
            <a:r>
              <a:rPr lang="nl-NL" sz="2800" dirty="0"/>
              <a:t>Belemmeringen of twijfels te overwinnen</a:t>
            </a:r>
          </a:p>
          <a:p>
            <a:pPr marL="342900" indent="-342900">
              <a:buFont typeface="Arial" panose="020B0604020202020204" pitchFamily="34" charset="0"/>
              <a:buChar char="•"/>
            </a:pPr>
            <a:r>
              <a:rPr lang="nl-NL" sz="2800" dirty="0"/>
              <a:t>Doelen te bereiken terwijl je in contact bent met </a:t>
            </a:r>
            <a:r>
              <a:rPr lang="nl-NL" sz="2800" dirty="0" smtClean="0"/>
              <a:t>anderen</a:t>
            </a:r>
          </a:p>
          <a:p>
            <a:pPr marL="342900" indent="-342900">
              <a:buFont typeface="Arial" panose="020B0604020202020204" pitchFamily="34" charset="0"/>
              <a:buChar char="•"/>
            </a:pPr>
            <a:endParaRPr lang="nl-NL" sz="2800" dirty="0"/>
          </a:p>
          <a:p>
            <a:pPr marL="342900" indent="-342900">
              <a:buFont typeface="Arial" panose="020B0604020202020204" pitchFamily="34" charset="0"/>
              <a:buChar char="•"/>
            </a:pPr>
            <a:r>
              <a:rPr lang="nl-NL" sz="2800" dirty="0"/>
              <a:t>Maak opdracht 2: ‘Omschrijf hoe jij jezelf ziet’ op bladzijde 212 uit het oefeningenboek</a:t>
            </a:r>
          </a:p>
          <a:p>
            <a:pPr marL="342900" indent="-342900">
              <a:buFont typeface="Arial" panose="020B0604020202020204" pitchFamily="34" charset="0"/>
              <a:buChar char="•"/>
            </a:pPr>
            <a:endParaRPr lang="nl-NL" sz="2800" dirty="0"/>
          </a:p>
        </p:txBody>
      </p:sp>
    </p:spTree>
    <p:extLst>
      <p:ext uri="{BB962C8B-B14F-4D97-AF65-F5344CB8AC3E}">
        <p14:creationId xmlns:p14="http://schemas.microsoft.com/office/powerpoint/2010/main" val="246709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67327" y="661480"/>
            <a:ext cx="7996137" cy="1090665"/>
          </a:xfrm>
        </p:spPr>
        <p:txBody>
          <a:bodyPr>
            <a:normAutofit/>
          </a:bodyPr>
          <a:lstStyle/>
          <a:p>
            <a:r>
              <a:rPr lang="nl-NL" sz="6000" b="1" dirty="0">
                <a:effectLst>
                  <a:outerShdw blurRad="38100" dist="38100" dir="2700000" algn="tl">
                    <a:srgbClr val="000000">
                      <a:alpha val="43137"/>
                    </a:srgbClr>
                  </a:outerShdw>
                </a:effectLst>
              </a:rPr>
              <a:t>Wanneer gebruik je dit?</a:t>
            </a:r>
          </a:p>
        </p:txBody>
      </p:sp>
      <p:sp>
        <p:nvSpPr>
          <p:cNvPr id="3" name="Tijdelijke aanduiding voor tekst 2"/>
          <p:cNvSpPr>
            <a:spLocks noGrp="1"/>
          </p:cNvSpPr>
          <p:nvPr>
            <p:ph type="body" idx="1"/>
          </p:nvPr>
        </p:nvSpPr>
        <p:spPr>
          <a:xfrm>
            <a:off x="3852472" y="1752145"/>
            <a:ext cx="7348928" cy="4493012"/>
          </a:xfrm>
        </p:spPr>
        <p:txBody>
          <a:bodyPr/>
          <a:lstStyle/>
          <a:p>
            <a:r>
              <a:rPr lang="nl-NL" sz="2800" u="sng" dirty="0"/>
              <a:t>Bijvoorbeeld:</a:t>
            </a:r>
          </a:p>
          <a:p>
            <a:pPr marL="342900" indent="-342900">
              <a:buFont typeface="Arial" panose="020B0604020202020204" pitchFamily="34" charset="0"/>
              <a:buChar char="•"/>
            </a:pPr>
            <a:r>
              <a:rPr lang="nl-NL" sz="2800" dirty="0"/>
              <a:t>In een teamoverleg de belangen van een zorgvrager wilt behartigen</a:t>
            </a:r>
          </a:p>
          <a:p>
            <a:pPr marL="342900" indent="-342900">
              <a:buFont typeface="Arial" panose="020B0604020202020204" pitchFamily="34" charset="0"/>
              <a:buChar char="•"/>
            </a:pPr>
            <a:r>
              <a:rPr lang="nl-NL" sz="2800" dirty="0"/>
              <a:t>Wanneer je hulpmiddelen wilt aanvragen</a:t>
            </a:r>
          </a:p>
          <a:p>
            <a:pPr marL="342900" indent="-342900">
              <a:buFont typeface="Arial" panose="020B0604020202020204" pitchFamily="34" charset="0"/>
              <a:buChar char="•"/>
            </a:pPr>
            <a:endParaRPr lang="nl-NL" sz="2800" dirty="0"/>
          </a:p>
          <a:p>
            <a:pPr marL="342900" indent="-342900">
              <a:buFont typeface="Arial" panose="020B0604020202020204" pitchFamily="34" charset="0"/>
              <a:buChar char="•"/>
            </a:pPr>
            <a:r>
              <a:rPr lang="nl-NL" sz="2800" dirty="0"/>
              <a:t>Er wordt van je verwacht dat je de situatie op een goede manier kunt beïnvloeden</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spTree>
    <p:extLst>
      <p:ext uri="{BB962C8B-B14F-4D97-AF65-F5344CB8AC3E}">
        <p14:creationId xmlns:p14="http://schemas.microsoft.com/office/powerpoint/2010/main" val="58499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86200" y="719847"/>
            <a:ext cx="7296912" cy="1119848"/>
          </a:xfrm>
        </p:spPr>
        <p:txBody>
          <a:bodyPr>
            <a:normAutofit/>
          </a:bodyPr>
          <a:lstStyle/>
          <a:p>
            <a:r>
              <a:rPr lang="nl-NL" sz="7200" b="1" dirty="0">
                <a:effectLst>
                  <a:outerShdw blurRad="38100" dist="38100" dir="2700000" algn="tl">
                    <a:srgbClr val="000000">
                      <a:alpha val="43137"/>
                    </a:srgbClr>
                  </a:outerShdw>
                </a:effectLst>
              </a:rPr>
              <a:t>Taak</a:t>
            </a:r>
          </a:p>
        </p:txBody>
      </p:sp>
      <p:sp>
        <p:nvSpPr>
          <p:cNvPr id="3" name="Tijdelijke aanduiding voor tekst 2"/>
          <p:cNvSpPr>
            <a:spLocks noGrp="1"/>
          </p:cNvSpPr>
          <p:nvPr>
            <p:ph type="body" idx="1"/>
          </p:nvPr>
        </p:nvSpPr>
        <p:spPr>
          <a:xfrm>
            <a:off x="3886200" y="2013626"/>
            <a:ext cx="7315200" cy="1809344"/>
          </a:xfrm>
        </p:spPr>
        <p:txBody>
          <a:bodyPr>
            <a:normAutofit/>
          </a:bodyPr>
          <a:lstStyle/>
          <a:p>
            <a:pPr marL="342900" indent="-342900">
              <a:buFont typeface="Arial" panose="020B0604020202020204" pitchFamily="34" charset="0"/>
              <a:buChar char="•"/>
            </a:pPr>
            <a:r>
              <a:rPr lang="nl-NL" sz="3200" dirty="0"/>
              <a:t>Doelen te bereiken voor jezelf en voor en met de zorgvrager, mantelzorgers en de instelling</a:t>
            </a:r>
          </a:p>
        </p:txBody>
      </p:sp>
    </p:spTree>
    <p:extLst>
      <p:ext uri="{BB962C8B-B14F-4D97-AF65-F5344CB8AC3E}">
        <p14:creationId xmlns:p14="http://schemas.microsoft.com/office/powerpoint/2010/main" val="90705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98651" y="389105"/>
            <a:ext cx="7296912" cy="1333857"/>
          </a:xfrm>
        </p:spPr>
        <p:txBody>
          <a:bodyPr>
            <a:normAutofit/>
          </a:bodyPr>
          <a:lstStyle/>
          <a:p>
            <a:r>
              <a:rPr lang="nl-NL" sz="7200" b="1" dirty="0">
                <a:effectLst>
                  <a:outerShdw blurRad="38100" dist="38100" dir="2700000" algn="tl">
                    <a:srgbClr val="000000">
                      <a:alpha val="43137"/>
                    </a:srgbClr>
                  </a:outerShdw>
                </a:effectLst>
              </a:rPr>
              <a:t>Voorwaarden</a:t>
            </a:r>
          </a:p>
        </p:txBody>
      </p:sp>
      <p:sp>
        <p:nvSpPr>
          <p:cNvPr id="3" name="Tijdelijke aanduiding voor tekst 2"/>
          <p:cNvSpPr>
            <a:spLocks noGrp="1"/>
          </p:cNvSpPr>
          <p:nvPr>
            <p:ph type="body" idx="1"/>
          </p:nvPr>
        </p:nvSpPr>
        <p:spPr>
          <a:xfrm>
            <a:off x="3798651" y="1722961"/>
            <a:ext cx="7631349" cy="4308187"/>
          </a:xfrm>
        </p:spPr>
        <p:txBody>
          <a:bodyPr>
            <a:normAutofit/>
          </a:bodyPr>
          <a:lstStyle/>
          <a:p>
            <a:r>
              <a:rPr lang="nl-NL" sz="2400" b="1" u="sng" dirty="0"/>
              <a:t>Heldere doelen voor ogen hebben</a:t>
            </a:r>
          </a:p>
          <a:p>
            <a:pPr marL="342900" indent="-342900">
              <a:buFont typeface="Arial" panose="020B0604020202020204" pitchFamily="34" charset="0"/>
              <a:buChar char="•"/>
            </a:pPr>
            <a:r>
              <a:rPr lang="nl-NL" sz="2400" dirty="0"/>
              <a:t>Je weet wat je wilt (motivatie, doelen, ambitie)</a:t>
            </a:r>
          </a:p>
          <a:p>
            <a:pPr marL="342900" indent="-342900">
              <a:buFont typeface="Arial" panose="020B0604020202020204" pitchFamily="34" charset="0"/>
              <a:buChar char="•"/>
            </a:pPr>
            <a:r>
              <a:rPr lang="nl-NL" sz="2400" dirty="0"/>
              <a:t>Je weet wat je kunt (competenties, talenten, sterke en zwakke kanten)</a:t>
            </a:r>
          </a:p>
          <a:p>
            <a:pPr marL="342900" indent="-342900">
              <a:buFont typeface="Arial" panose="020B0604020202020204" pitchFamily="34" charset="0"/>
              <a:buChar char="•"/>
            </a:pPr>
            <a:r>
              <a:rPr lang="nl-NL" sz="2400" dirty="0"/>
              <a:t>Je weet wat je belemmert of tegenhoudt om te bereiken wat je wilt</a:t>
            </a:r>
          </a:p>
          <a:p>
            <a:pPr marL="342900" indent="-342900">
              <a:buFont typeface="Arial" panose="020B0604020202020204" pitchFamily="34" charset="0"/>
              <a:buChar char="•"/>
            </a:pPr>
            <a:endParaRPr lang="nl-NL" sz="2400" dirty="0"/>
          </a:p>
          <a:p>
            <a:r>
              <a:rPr lang="nl-NL" sz="2400" u="sng" dirty="0"/>
              <a:t>Deze zijn:</a:t>
            </a:r>
          </a:p>
          <a:p>
            <a:pPr marL="342900" indent="-342900">
              <a:buFont typeface="Arial" panose="020B0604020202020204" pitchFamily="34" charset="0"/>
              <a:buChar char="•"/>
            </a:pPr>
            <a:r>
              <a:rPr lang="nl-NL" sz="2400" dirty="0"/>
              <a:t>SMART-geformuleerd</a:t>
            </a:r>
          </a:p>
        </p:txBody>
      </p:sp>
    </p:spTree>
    <p:extLst>
      <p:ext uri="{BB962C8B-B14F-4D97-AF65-F5344CB8AC3E}">
        <p14:creationId xmlns:p14="http://schemas.microsoft.com/office/powerpoint/2010/main" val="2526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08379" y="573932"/>
            <a:ext cx="7296912" cy="1168486"/>
          </a:xfrm>
        </p:spPr>
        <p:txBody>
          <a:bodyPr>
            <a:normAutofit/>
          </a:bodyPr>
          <a:lstStyle/>
          <a:p>
            <a:r>
              <a:rPr lang="nl-NL" sz="7200" b="1" dirty="0">
                <a:effectLst>
                  <a:outerShdw blurRad="38100" dist="38100" dir="2700000" algn="tl">
                    <a:srgbClr val="000000">
                      <a:alpha val="43137"/>
                    </a:srgbClr>
                  </a:outerShdw>
                </a:effectLst>
              </a:rPr>
              <a:t>Wat heb je nodig?</a:t>
            </a:r>
          </a:p>
        </p:txBody>
      </p:sp>
      <p:sp>
        <p:nvSpPr>
          <p:cNvPr id="3" name="Tijdelijke aanduiding voor tekst 2"/>
          <p:cNvSpPr>
            <a:spLocks noGrp="1"/>
          </p:cNvSpPr>
          <p:nvPr>
            <p:ph type="body" idx="1"/>
          </p:nvPr>
        </p:nvSpPr>
        <p:spPr>
          <a:xfrm>
            <a:off x="3808379" y="1887166"/>
            <a:ext cx="7393021" cy="3699818"/>
          </a:xfrm>
        </p:spPr>
        <p:txBody>
          <a:bodyPr>
            <a:normAutofit/>
          </a:bodyPr>
          <a:lstStyle/>
          <a:p>
            <a:pPr marL="342900" indent="-342900">
              <a:buFont typeface="Arial" panose="020B0604020202020204" pitchFamily="34" charset="0"/>
              <a:buChar char="•"/>
            </a:pPr>
            <a:r>
              <a:rPr lang="nl-NL" sz="3200" dirty="0"/>
              <a:t>Zelfkennis</a:t>
            </a:r>
          </a:p>
          <a:p>
            <a:pPr marL="342900" indent="-342900">
              <a:buFont typeface="Arial" panose="020B0604020202020204" pitchFamily="34" charset="0"/>
              <a:buChar char="•"/>
            </a:pPr>
            <a:r>
              <a:rPr lang="nl-NL" sz="3200" dirty="0"/>
              <a:t>Vermogen om te reflecteren</a:t>
            </a:r>
          </a:p>
          <a:p>
            <a:pPr marL="342900" indent="-342900">
              <a:buFont typeface="Arial" panose="020B0604020202020204" pitchFamily="34" charset="0"/>
              <a:buChar char="•"/>
            </a:pPr>
            <a:r>
              <a:rPr lang="nl-NL" sz="3200" dirty="0"/>
              <a:t>Beschikken over vaardigheden om op verschillende manieren invloed uit te kunnen oefenen</a:t>
            </a:r>
          </a:p>
        </p:txBody>
      </p:sp>
    </p:spTree>
    <p:extLst>
      <p:ext uri="{BB962C8B-B14F-4D97-AF65-F5344CB8AC3E}">
        <p14:creationId xmlns:p14="http://schemas.microsoft.com/office/powerpoint/2010/main" val="363146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86200" y="554477"/>
            <a:ext cx="7296912" cy="1178214"/>
          </a:xfrm>
        </p:spPr>
        <p:txBody>
          <a:bodyPr>
            <a:normAutofit/>
          </a:bodyPr>
          <a:lstStyle/>
          <a:p>
            <a:r>
              <a:rPr lang="nl-NL" sz="7200" b="1" dirty="0">
                <a:effectLst>
                  <a:outerShdw blurRad="38100" dist="38100" dir="2700000" algn="tl">
                    <a:srgbClr val="000000">
                      <a:alpha val="43137"/>
                    </a:srgbClr>
                  </a:outerShdw>
                </a:effectLst>
              </a:rPr>
              <a:t>Zelfkennis</a:t>
            </a:r>
          </a:p>
        </p:txBody>
      </p:sp>
      <p:sp>
        <p:nvSpPr>
          <p:cNvPr id="3" name="Tijdelijke aanduiding voor tekst 2"/>
          <p:cNvSpPr>
            <a:spLocks noGrp="1"/>
          </p:cNvSpPr>
          <p:nvPr>
            <p:ph type="body" idx="1"/>
          </p:nvPr>
        </p:nvSpPr>
        <p:spPr>
          <a:xfrm>
            <a:off x="3959156" y="1732691"/>
            <a:ext cx="7242243" cy="3854293"/>
          </a:xfrm>
        </p:spPr>
        <p:txBody>
          <a:bodyPr>
            <a:normAutofit/>
          </a:bodyPr>
          <a:lstStyle/>
          <a:p>
            <a:r>
              <a:rPr lang="nl-NL" sz="2800" b="1" dirty="0"/>
              <a:t>Je eigen denkwijze en (on)mogelijkheden kunt inschatten en daar rationele (doordachte) conclusies uittrekken</a:t>
            </a:r>
          </a:p>
          <a:p>
            <a:endParaRPr lang="nl-NL" sz="2800" b="1" dirty="0"/>
          </a:p>
          <a:p>
            <a:pPr marL="342900" indent="-342900">
              <a:buFont typeface="Arial" panose="020B0604020202020204" pitchFamily="34" charset="0"/>
              <a:buChar char="•"/>
            </a:pPr>
            <a:r>
              <a:rPr lang="nl-NL" sz="2800" dirty="0"/>
              <a:t>Je weet wie je bent</a:t>
            </a:r>
          </a:p>
          <a:p>
            <a:pPr marL="342900" indent="-342900">
              <a:buFont typeface="Arial" panose="020B0604020202020204" pitchFamily="34" charset="0"/>
              <a:buChar char="•"/>
            </a:pPr>
            <a:r>
              <a:rPr lang="nl-NL" sz="2800" dirty="0"/>
              <a:t>Je weet wat je kunt</a:t>
            </a:r>
          </a:p>
        </p:txBody>
      </p:sp>
    </p:spTree>
    <p:extLst>
      <p:ext uri="{BB962C8B-B14F-4D97-AF65-F5344CB8AC3E}">
        <p14:creationId xmlns:p14="http://schemas.microsoft.com/office/powerpoint/2010/main" val="147591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88924" y="603114"/>
            <a:ext cx="7296912" cy="1139303"/>
          </a:xfrm>
        </p:spPr>
        <p:txBody>
          <a:bodyPr>
            <a:normAutofit/>
          </a:bodyPr>
          <a:lstStyle/>
          <a:p>
            <a:r>
              <a:rPr lang="nl-NL" sz="7200" b="1" dirty="0">
                <a:effectLst>
                  <a:outerShdw blurRad="38100" dist="38100" dir="2700000" algn="tl">
                    <a:srgbClr val="000000">
                      <a:alpha val="43137"/>
                    </a:srgbClr>
                  </a:outerShdw>
                </a:effectLst>
              </a:rPr>
              <a:t>Voordelen</a:t>
            </a:r>
          </a:p>
        </p:txBody>
      </p:sp>
      <p:sp>
        <p:nvSpPr>
          <p:cNvPr id="3" name="Tijdelijke aanduiding voor tekst 2"/>
          <p:cNvSpPr>
            <a:spLocks noGrp="1"/>
          </p:cNvSpPr>
          <p:nvPr>
            <p:ph type="body" idx="1"/>
          </p:nvPr>
        </p:nvSpPr>
        <p:spPr>
          <a:xfrm>
            <a:off x="3788923" y="1848255"/>
            <a:ext cx="7446523" cy="4250988"/>
          </a:xfrm>
        </p:spPr>
        <p:txBody>
          <a:bodyPr>
            <a:normAutofit/>
          </a:bodyPr>
          <a:lstStyle/>
          <a:p>
            <a:pPr marL="342900" indent="-342900">
              <a:buFont typeface="Arial" panose="020B0604020202020204" pitchFamily="34" charset="0"/>
              <a:buChar char="•"/>
            </a:pPr>
            <a:r>
              <a:rPr lang="nl-NL" sz="2800" dirty="0"/>
              <a:t>Het </a:t>
            </a:r>
            <a:r>
              <a:rPr lang="nl-NL" sz="2800"/>
              <a:t>maakt het </a:t>
            </a:r>
            <a:r>
              <a:rPr lang="nl-NL" sz="2800" dirty="0"/>
              <a:t>gemakkelijk om te leren van eigen fouten</a:t>
            </a:r>
          </a:p>
          <a:p>
            <a:pPr marL="342900" indent="-342900">
              <a:buFont typeface="Arial" panose="020B0604020202020204" pitchFamily="34" charset="0"/>
              <a:buChar char="•"/>
            </a:pPr>
            <a:r>
              <a:rPr lang="nl-NL" sz="2800" dirty="0"/>
              <a:t>Zelfvermogen groeit </a:t>
            </a:r>
            <a:r>
              <a:rPr lang="nl-NL" sz="2800" dirty="0">
                <a:sym typeface="Wingdings" panose="05000000000000000000" pitchFamily="2" charset="2"/>
              </a:rPr>
              <a:t> beter jezelf kunnen blijven in bepaalde situaties</a:t>
            </a:r>
          </a:p>
          <a:p>
            <a:pPr marL="342900" indent="-342900">
              <a:buFont typeface="Arial" panose="020B0604020202020204" pitchFamily="34" charset="0"/>
              <a:buChar char="•"/>
            </a:pPr>
            <a:r>
              <a:rPr lang="nl-NL" sz="2800" dirty="0">
                <a:sym typeface="Wingdings" panose="05000000000000000000" pitchFamily="2" charset="2"/>
              </a:rPr>
              <a:t>Je weet of iets bij je past  gemakkelijker om dit aan te geven en misschien wel nee tegen iets zeggen</a:t>
            </a:r>
            <a:endParaRPr lang="nl-NL" sz="2800" dirty="0"/>
          </a:p>
        </p:txBody>
      </p:sp>
    </p:spTree>
    <p:extLst>
      <p:ext uri="{BB962C8B-B14F-4D97-AF65-F5344CB8AC3E}">
        <p14:creationId xmlns:p14="http://schemas.microsoft.com/office/powerpoint/2010/main" val="347708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8216F489BC774EBD172C19CD79E34C" ma:contentTypeVersion="12" ma:contentTypeDescription="Een nieuw document maken." ma:contentTypeScope="" ma:versionID="093d665c4992da483c9a1192a9adc004">
  <xsd:schema xmlns:xsd="http://www.w3.org/2001/XMLSchema" xmlns:xs="http://www.w3.org/2001/XMLSchema" xmlns:p="http://schemas.microsoft.com/office/2006/metadata/properties" xmlns:ns3="c9bd5dfc-f02c-44ca-98ee-ab182d0e434f" xmlns:ns4="146be97d-2635-4526-97a5-9320b285a293" targetNamespace="http://schemas.microsoft.com/office/2006/metadata/properties" ma:root="true" ma:fieldsID="f39f360e7e47c8a3af9ee118e858cc0e" ns3:_="" ns4:_="">
    <xsd:import namespace="c9bd5dfc-f02c-44ca-98ee-ab182d0e434f"/>
    <xsd:import namespace="146be97d-2635-4526-97a5-9320b285a29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bd5dfc-f02c-44ca-98ee-ab182d0e43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6be97d-2635-4526-97a5-9320b285a293"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0C7B94-850F-4371-983F-1E55DFDC93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bd5dfc-f02c-44ca-98ee-ab182d0e434f"/>
    <ds:schemaRef ds:uri="146be97d-2635-4526-97a5-9320b285a2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66EA06-AA70-4184-B871-1F4557AB4848}">
  <ds:schemaRefs>
    <ds:schemaRef ds:uri="http://schemas.microsoft.com/sharepoint/v3/contenttype/forms"/>
  </ds:schemaRefs>
</ds:datastoreItem>
</file>

<file path=customXml/itemProps3.xml><?xml version="1.0" encoding="utf-8"?>
<ds:datastoreItem xmlns:ds="http://schemas.openxmlformats.org/officeDocument/2006/customXml" ds:itemID="{F9C7DC2F-ED30-47D2-875F-A4C571EE60DD}">
  <ds:schemaRefs>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146be97d-2635-4526-97a5-9320b285a293"/>
    <ds:schemaRef ds:uri="http://purl.org/dc/elements/1.1/"/>
    <ds:schemaRef ds:uri="c9bd5dfc-f02c-44ca-98ee-ab182d0e434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TM03457475[[fn=Frame]]</Template>
  <TotalTime>906</TotalTime>
  <Words>849</Words>
  <Application>Microsoft Office PowerPoint</Application>
  <PresentationFormat>Breedbeeld</PresentationFormat>
  <Paragraphs>100</Paragraphs>
  <Slides>26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26</vt:i4>
      </vt:variant>
    </vt:vector>
  </HeadingPairs>
  <TitlesOfParts>
    <vt:vector size="31" baseType="lpstr">
      <vt:lpstr>Arial</vt:lpstr>
      <vt:lpstr>Corbel</vt:lpstr>
      <vt:lpstr>Wingdings</vt:lpstr>
      <vt:lpstr>Wingdings 2</vt:lpstr>
      <vt:lpstr>Frame</vt:lpstr>
      <vt:lpstr>Persoonlijke effectiviteit</vt:lpstr>
      <vt:lpstr>Doel van de les</vt:lpstr>
      <vt:lpstr>Persoonlijke effectiviteit</vt:lpstr>
      <vt:lpstr>Wanneer gebruik je dit?</vt:lpstr>
      <vt:lpstr>Taak</vt:lpstr>
      <vt:lpstr>Voorwaarden</vt:lpstr>
      <vt:lpstr>Wat heb je nodig?</vt:lpstr>
      <vt:lpstr>Zelfkennis</vt:lpstr>
      <vt:lpstr>Voordelen</vt:lpstr>
      <vt:lpstr>Basis voor:</vt:lpstr>
      <vt:lpstr>Opdracht</vt:lpstr>
      <vt:lpstr>Reflecteren</vt:lpstr>
      <vt:lpstr>Opdracht</vt:lpstr>
      <vt:lpstr>Reflectiemethoden</vt:lpstr>
      <vt:lpstr>    ABCD-reflectiemodel</vt:lpstr>
      <vt:lpstr>Opdracht</vt:lpstr>
      <vt:lpstr>STARRT</vt:lpstr>
      <vt:lpstr>Situatie</vt:lpstr>
      <vt:lpstr>Taak</vt:lpstr>
      <vt:lpstr>Actie</vt:lpstr>
      <vt:lpstr>Resultaat</vt:lpstr>
      <vt:lpstr>Reflectie</vt:lpstr>
      <vt:lpstr>Toepassen</vt:lpstr>
      <vt:lpstr>Opdracht</vt:lpstr>
      <vt:lpstr>Vragen</vt:lpstr>
      <vt:lpstr>Bedankt</vt:lpstr>
    </vt:vector>
  </TitlesOfParts>
  <Company>Leeuwenborgh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Persoonlijke effectiviteit</dc:title>
  <dc:creator>D.T.M. (Danny) Mommers</dc:creator>
  <cp:lastModifiedBy>Joska (J.C.J.E.M.) Franssen</cp:lastModifiedBy>
  <cp:revision>23</cp:revision>
  <dcterms:created xsi:type="dcterms:W3CDTF">2018-12-03T15:02:31Z</dcterms:created>
  <dcterms:modified xsi:type="dcterms:W3CDTF">2020-03-18T07:10:16Z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0x010100D78216F489BC774EBD172C19CD79E34C</vt:lpwstr>
  </property>
</Properties>
</file>